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1" r:id="rId7"/>
    <p:sldId id="268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5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66"/>
    <a:srgbClr val="FF00FF"/>
    <a:srgbClr val="33CC33"/>
    <a:srgbClr val="FFFF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80C5-54F9-44B7-81FD-2606A116A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694" y="2040483"/>
            <a:ext cx="8626764" cy="729674"/>
          </a:xfrm>
          <a:blipFill>
            <a:blip r:embed="rId2">
              <a:alphaModFix amt="20000"/>
            </a:blip>
            <a:tile tx="0" ty="0" sx="100000" sy="100000" flip="none" algn="tl"/>
          </a:blipFill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8AF26-9D6C-48EE-86B6-60D559798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0181" y="3970180"/>
            <a:ext cx="6299200" cy="489854"/>
          </a:xfrm>
          <a:blipFill>
            <a:blip r:embed="rId2">
              <a:alphaModFix amt="20000"/>
            </a:blip>
            <a:tile tx="0" ty="0" sx="100000" sy="100000" flip="none" algn="tl"/>
          </a:blipFill>
        </p:spPr>
        <p:txBody>
          <a:bodyPr/>
          <a:lstStyle>
            <a:lvl1pPr marL="0" indent="0" algn="ctr">
              <a:buNone/>
              <a:defRPr sz="2400">
                <a:solidFill>
                  <a:srgbClr val="0000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EFE8-C394-4F66-9BCF-76F5C4C0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76E79-9E23-43B1-99B0-981CF9B5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4BD5-3831-4D45-80EC-060D0D27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78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DA96-9694-490A-8412-FEC76B63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9C47E-F3A6-4919-B9EF-7DBCF09C9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D3518-EA04-40F6-BB38-89705F90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BBCB7-F844-484E-991E-74561C2D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19E9A-FC99-43DF-A8BF-F8A80F4C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99437-3D96-4194-90B5-02E5AE182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896F5-900C-46CF-A2FF-71ABFFBAF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9FB54-C8B0-4F60-8040-DB2BFAD1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0016A-4617-4484-A02B-27EE1BD9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7D80-3535-4A7C-B000-35352CC5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0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0BDA2-E12C-45B5-8FB7-42A9B1E9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97BD-18EC-42D9-853D-D2EFD9C9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>
                <a:solidFill>
                  <a:srgbClr val="CC006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7821A-A74C-48A3-A814-2343BC6B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D90A-BE1C-46FD-A0FA-A11E0432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6E764-E111-4F5E-B35A-29FD4F39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7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7F4D-BFE2-4E8B-9051-FA4BCB43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4" y="1709738"/>
            <a:ext cx="983499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40687-BD30-4B60-A058-72F84A5A0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2454" y="4589463"/>
            <a:ext cx="98349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3A117-977C-4348-9C34-F3BFC7049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D7DAA-422A-4441-B3A9-3B125847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BD76-E7E6-4E5F-A8AA-7E7DFBB7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1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58E3-EDB1-41DB-9210-1021337F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75165-699A-4EA4-9135-49F894B46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2454" y="1179046"/>
            <a:ext cx="5181600" cy="499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78E58-334A-4787-88DD-B04E9A849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8218" y="1179046"/>
            <a:ext cx="4889835" cy="4997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85561-5420-45F4-ADE1-3EB091DB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13EE0-E9E5-4BBB-B6BA-FEA0D6AA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F5B9E-C9FA-443D-9A3B-40E57FEE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9428-7910-4243-A029-F98A9015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4" y="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08952-64CD-4A70-8747-89F71AA9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2454" y="137159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1D6E2-495F-453B-8776-B3E86B5C3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2454" y="2241537"/>
            <a:ext cx="5157787" cy="4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9683A-5269-4C4F-B1AB-EAF9C009D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4866" y="140663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64DA5-12E9-4A8E-AEBE-FE3858590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44866" y="2311623"/>
            <a:ext cx="5183188" cy="3968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FC7F5-0F16-4A07-8F46-EF4FC3B2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7F7C3-6D3B-481F-88A7-6779E0AD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758879-8A12-47A4-B2D0-D13A250D9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97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A2458-484F-4A97-B45A-F05CA093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53116-3025-4A52-8AEE-1DE42C081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23811-B84E-497B-B0F2-B65EA19A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C6A34-3A70-422E-BA74-15307F8D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8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9501D-FACA-43EE-9523-E30A8CAC0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4709D-0F56-43BC-B5A0-BD0E0E14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E48B-2178-4A12-A715-4A363523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6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C0A6-517C-49B7-AC8B-4159109E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4" y="452796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2534-1075-4F60-92ED-77A742E39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5854" y="452796"/>
            <a:ext cx="6172200" cy="56737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4022F-6648-4CDF-A0FE-DD8E93A0B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2454" y="2052996"/>
            <a:ext cx="3932237" cy="40814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498A4-75C1-409C-A88C-7F983B29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75951-F8BA-4AD3-8EDE-318E15C9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1D9F5-AC88-4F3C-B6B8-6F1605A1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0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E88A3-72BA-4B9A-8340-AB4C6964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453" y="41787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38559-F480-4899-9D62-D2F8FEA58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5853" y="417872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D92CA-AFA5-4944-A5F0-896BF13A5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2453" y="201807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475F6-10E8-4290-9584-0A16B532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383A-6D53-44AD-917B-96DD52BE8BB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10B0B-F4D7-4A72-AFA8-1DC338E4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B8007-B56F-47F4-AE12-82040DED2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ADBA7-A2D0-46BB-819E-7D4BA7895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17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2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81543-0D62-493A-AA2B-5792D539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22" y="1"/>
            <a:ext cx="10200026" cy="90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BADA1-22E9-49B1-8526-6EA6F16CC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822" y="926792"/>
            <a:ext cx="10609254" cy="5280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E853-A1A3-4458-B71C-5B0B29EFE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3294" y="6280262"/>
            <a:ext cx="17026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FD3383A-6D53-44AD-917B-96DD52BE8BBA}" type="datetimeFigureOut">
              <a:rPr lang="en-US" smtClean="0"/>
              <a:pPr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B2EF-1B16-43D9-BC9F-0E98F3A5A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80621" y="6280262"/>
            <a:ext cx="7256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1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1. Introduction to Geographic Information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1AE5-1CD5-451E-9048-B0F29CBC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1458" y="6280263"/>
            <a:ext cx="9274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737ADBA7-A2D0-46BB-819E-7D4BA78957F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E0F2F-AC5B-4BBA-B09B-777FD8D4485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9858" y="5978909"/>
            <a:ext cx="1297679" cy="85798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3147467-84CA-44BC-B441-EBFB430BF08D}"/>
              </a:ext>
            </a:extLst>
          </p:cNvPr>
          <p:cNvSpPr/>
          <p:nvPr userDrawn="1"/>
        </p:nvSpPr>
        <p:spPr>
          <a:xfrm>
            <a:off x="1080596" y="827472"/>
            <a:ext cx="182880" cy="18288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5DAEAC-74E6-4FF9-BBDD-16A9117E9BC1}"/>
              </a:ext>
            </a:extLst>
          </p:cNvPr>
          <p:cNvSpPr/>
          <p:nvPr userDrawn="1"/>
        </p:nvSpPr>
        <p:spPr>
          <a:xfrm>
            <a:off x="1107844" y="561764"/>
            <a:ext cx="137160" cy="13716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B7FBEF5-7592-4E88-8C68-3C6D01F8D8E3}"/>
              </a:ext>
            </a:extLst>
          </p:cNvPr>
          <p:cNvSpPr/>
          <p:nvPr userDrawn="1"/>
        </p:nvSpPr>
        <p:spPr>
          <a:xfrm>
            <a:off x="1135092" y="318578"/>
            <a:ext cx="91440" cy="9144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D582A8-5007-44FC-958E-BF6D886710E5}"/>
              </a:ext>
            </a:extLst>
          </p:cNvPr>
          <p:cNvSpPr/>
          <p:nvPr userDrawn="1"/>
        </p:nvSpPr>
        <p:spPr>
          <a:xfrm>
            <a:off x="1089832" y="6132107"/>
            <a:ext cx="182880" cy="18288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FDD8FD-044F-4D56-B29A-3AAD18F672E6}"/>
              </a:ext>
            </a:extLst>
          </p:cNvPr>
          <p:cNvSpPr/>
          <p:nvPr userDrawn="1"/>
        </p:nvSpPr>
        <p:spPr>
          <a:xfrm>
            <a:off x="1107844" y="6447346"/>
            <a:ext cx="137160" cy="13716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A128E9-D0DE-4D9C-A30D-FE43BF7FD19E}"/>
              </a:ext>
            </a:extLst>
          </p:cNvPr>
          <p:cNvSpPr/>
          <p:nvPr userDrawn="1"/>
        </p:nvSpPr>
        <p:spPr>
          <a:xfrm rot="11027661">
            <a:off x="1122931" y="6720252"/>
            <a:ext cx="91440" cy="9144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E1B01CD-0CF0-47D3-B65F-22721E750DC7}"/>
              </a:ext>
            </a:extLst>
          </p:cNvPr>
          <p:cNvSpPr/>
          <p:nvPr userDrawn="1"/>
        </p:nvSpPr>
        <p:spPr>
          <a:xfrm>
            <a:off x="11895655" y="6152110"/>
            <a:ext cx="182880" cy="18288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303F7E-D30B-4671-983A-696321240875}"/>
              </a:ext>
            </a:extLst>
          </p:cNvPr>
          <p:cNvSpPr/>
          <p:nvPr userDrawn="1"/>
        </p:nvSpPr>
        <p:spPr>
          <a:xfrm>
            <a:off x="12093727" y="6048668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8B3070-2D64-4F4C-93E1-181926BD2801}"/>
              </a:ext>
            </a:extLst>
          </p:cNvPr>
          <p:cNvSpPr/>
          <p:nvPr userDrawn="1"/>
        </p:nvSpPr>
        <p:spPr>
          <a:xfrm>
            <a:off x="11905487" y="83284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4CEF79-5557-405E-97D3-111C2BA7214E}"/>
              </a:ext>
            </a:extLst>
          </p:cNvPr>
          <p:cNvSpPr/>
          <p:nvPr userDrawn="1"/>
        </p:nvSpPr>
        <p:spPr>
          <a:xfrm>
            <a:off x="12112795" y="729402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E82250A-AD79-4B60-B496-49FDB0DF46C1}"/>
              </a:ext>
            </a:extLst>
          </p:cNvPr>
          <p:cNvSpPr/>
          <p:nvPr userDrawn="1"/>
        </p:nvSpPr>
        <p:spPr>
          <a:xfrm>
            <a:off x="12093727" y="6371384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4D5510A-9CF8-4853-9F62-9385D5ADF9C3}"/>
              </a:ext>
            </a:extLst>
          </p:cNvPr>
          <p:cNvSpPr/>
          <p:nvPr userDrawn="1"/>
        </p:nvSpPr>
        <p:spPr>
          <a:xfrm>
            <a:off x="12112795" y="107574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E1782B-C07C-41AC-8A7C-26EEA0B5A9CC}"/>
              </a:ext>
            </a:extLst>
          </p:cNvPr>
          <p:cNvSpPr/>
          <p:nvPr userDrawn="1"/>
        </p:nvSpPr>
        <p:spPr>
          <a:xfrm>
            <a:off x="1107844" y="1118069"/>
            <a:ext cx="137160" cy="13716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038648-94FA-4901-8077-E3AD257EF130}"/>
              </a:ext>
            </a:extLst>
          </p:cNvPr>
          <p:cNvSpPr/>
          <p:nvPr userDrawn="1"/>
        </p:nvSpPr>
        <p:spPr>
          <a:xfrm rot="10800000">
            <a:off x="1132125" y="1390514"/>
            <a:ext cx="91440" cy="9144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406A2A-5487-4B8A-9A82-67A3A0271A27}"/>
              </a:ext>
            </a:extLst>
          </p:cNvPr>
          <p:cNvSpPr/>
          <p:nvPr userDrawn="1"/>
        </p:nvSpPr>
        <p:spPr>
          <a:xfrm>
            <a:off x="1114636" y="5882943"/>
            <a:ext cx="137160" cy="13716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AEB8A4-1A1A-43BF-806D-CD9660BF5A1B}"/>
              </a:ext>
            </a:extLst>
          </p:cNvPr>
          <p:cNvSpPr/>
          <p:nvPr userDrawn="1"/>
        </p:nvSpPr>
        <p:spPr>
          <a:xfrm>
            <a:off x="1141884" y="5639757"/>
            <a:ext cx="91440" cy="9144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C04FF9-48B7-4C0B-BB43-6DF46F9B5233}"/>
              </a:ext>
            </a:extLst>
          </p:cNvPr>
          <p:cNvSpPr/>
          <p:nvPr userDrawn="1"/>
        </p:nvSpPr>
        <p:spPr>
          <a:xfrm>
            <a:off x="1369480" y="850323"/>
            <a:ext cx="137160" cy="13716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F72299B-3B08-4300-99B8-0C75A10872DA}"/>
              </a:ext>
            </a:extLst>
          </p:cNvPr>
          <p:cNvSpPr/>
          <p:nvPr userDrawn="1"/>
        </p:nvSpPr>
        <p:spPr>
          <a:xfrm rot="10800000">
            <a:off x="1618973" y="873183"/>
            <a:ext cx="91440" cy="91440"/>
          </a:xfrm>
          <a:prstGeom prst="ellipse">
            <a:avLst/>
          </a:prstGeom>
          <a:solidFill>
            <a:srgbClr val="33CC33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71B2A9E-9CD1-4AB8-AEF5-8007BCC68F4A}"/>
              </a:ext>
            </a:extLst>
          </p:cNvPr>
          <p:cNvSpPr/>
          <p:nvPr userDrawn="1"/>
        </p:nvSpPr>
        <p:spPr>
          <a:xfrm>
            <a:off x="11641011" y="850323"/>
            <a:ext cx="137160" cy="13716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FA6DE43-BA5B-47F1-AC35-09C80D820EA6}"/>
              </a:ext>
            </a:extLst>
          </p:cNvPr>
          <p:cNvSpPr/>
          <p:nvPr userDrawn="1"/>
        </p:nvSpPr>
        <p:spPr>
          <a:xfrm rot="10800000">
            <a:off x="11413116" y="873183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C8986F1-F2AC-4889-A117-33F532576022}"/>
              </a:ext>
            </a:extLst>
          </p:cNvPr>
          <p:cNvSpPr/>
          <p:nvPr userDrawn="1"/>
        </p:nvSpPr>
        <p:spPr>
          <a:xfrm>
            <a:off x="11641011" y="6159774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C75DF5E-A591-4329-8A99-A0A40998CFC6}"/>
              </a:ext>
            </a:extLst>
          </p:cNvPr>
          <p:cNvSpPr/>
          <p:nvPr userDrawn="1"/>
        </p:nvSpPr>
        <p:spPr>
          <a:xfrm rot="10800000">
            <a:off x="11413116" y="6182634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1A260B-D6A1-4CD2-A577-30B7CA1A59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flipH="1">
            <a:off x="1152101" y="21103"/>
            <a:ext cx="4571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8217C7-4CF0-49D8-9E1D-FE9328F4B3B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 flipH="1">
            <a:off x="6557843" y="-4421813"/>
            <a:ext cx="44305" cy="10698480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CF14AB73-FF43-4EA5-96C4-2D909D45A8D4}"/>
              </a:ext>
            </a:extLst>
          </p:cNvPr>
          <p:cNvSpPr/>
          <p:nvPr userDrawn="1"/>
        </p:nvSpPr>
        <p:spPr>
          <a:xfrm>
            <a:off x="1369480" y="6159774"/>
            <a:ext cx="137160" cy="13716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FF1FCF2-807C-4D42-B44F-6C474742C01F}"/>
              </a:ext>
            </a:extLst>
          </p:cNvPr>
          <p:cNvSpPr/>
          <p:nvPr userDrawn="1"/>
        </p:nvSpPr>
        <p:spPr>
          <a:xfrm rot="10800000">
            <a:off x="1618973" y="6182634"/>
            <a:ext cx="91440" cy="91440"/>
          </a:xfrm>
          <a:prstGeom prst="ellipse">
            <a:avLst/>
          </a:prstGeom>
          <a:solidFill>
            <a:srgbClr val="CC00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D1F923-6319-4E3A-8673-4428FBD969A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 flipH="1">
            <a:off x="6586515" y="886720"/>
            <a:ext cx="44490" cy="1069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E6F3CE-3E57-425C-88FB-8B60A05B92A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168518" y="-87625"/>
            <a:ext cx="1219306" cy="87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C9A8E7-848F-822D-AD0A-92590172631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697"/>
          <a:stretch>
            <a:fillRect/>
          </a:stretch>
        </p:blipFill>
        <p:spPr>
          <a:xfrm>
            <a:off x="45718" y="4542142"/>
            <a:ext cx="1076689" cy="15979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3C0BF-672E-CB65-D0C2-42001313402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172" y="-21803"/>
            <a:ext cx="1125876" cy="1129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45167D-09B7-ACBF-68E6-715B0D7C902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23" y="1226027"/>
            <a:ext cx="758250" cy="3395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6FB951-201C-33E3-7102-1F27BC1E1E4B}"/>
              </a:ext>
            </a:extLst>
          </p:cNvPr>
          <p:cNvSpPr/>
          <p:nvPr userDrawn="1"/>
        </p:nvSpPr>
        <p:spPr>
          <a:xfrm>
            <a:off x="559838" y="1959429"/>
            <a:ext cx="177582" cy="2002971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4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rgbClr val="0000FF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rgbClr val="C0000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00B050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FF006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msa2734@gmail.co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A70A-6478-4C73-8794-C2649E1E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1357" y="1137263"/>
            <a:ext cx="8784762" cy="1593040"/>
          </a:xfrm>
          <a:blipFill dpi="0" rotWithShape="1">
            <a:blip r:embed="rId2">
              <a:alphaModFix amt="35000"/>
            </a:blip>
            <a:srcRect/>
            <a:tile tx="0" ty="0" sx="100000" sy="100000" flip="none" algn="tl"/>
          </a:blipFill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Course: BSc CSIT</a:t>
            </a:r>
            <a:br>
              <a:rPr lang="en-US" sz="3200" dirty="0"/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Madan Bhandari Memorial College</a:t>
            </a:r>
            <a:br>
              <a:rPr lang="en-US" dirty="0"/>
            </a:br>
            <a:r>
              <a:rPr lang="en-US" dirty="0"/>
              <a:t>Geographic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9036F-3136-45E3-973B-25A4FAE7622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21699" y="4945224"/>
            <a:ext cx="7151904" cy="1229052"/>
          </a:xfrm>
          <a:blipFill>
            <a:blip r:embed="rId2">
              <a:alphaModFix amt="20000"/>
            </a:blip>
            <a:tile tx="0" ty="0" sx="100000" sy="100000" flip="none" algn="tl"/>
          </a:blipFill>
        </p:spPr>
        <p:txBody>
          <a:bodyPr>
            <a:normAutofit fontScale="55000" lnSpcReduction="20000"/>
          </a:bodyPr>
          <a:lstStyle/>
          <a:p>
            <a:pPr algn="r"/>
            <a:endParaRPr lang="en-US" dirty="0">
              <a:latin typeface="Preeti" pitchFamily="2" charset="0"/>
            </a:endParaRPr>
          </a:p>
          <a:p>
            <a:pPr marL="0" indent="0">
              <a:buNone/>
            </a:pPr>
            <a:r>
              <a:rPr lang="en-US" sz="9400" dirty="0"/>
              <a:t>CSC482 Unit-1 Class 1</a:t>
            </a:r>
            <a:endParaRPr lang="en-US" dirty="0"/>
          </a:p>
          <a:p>
            <a:pPr algn="r"/>
            <a:endParaRPr lang="en-US" dirty="0">
              <a:latin typeface="Preeti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17404-C4F2-1B38-6AD7-C85DA69174BE}"/>
              </a:ext>
            </a:extLst>
          </p:cNvPr>
          <p:cNvSpPr/>
          <p:nvPr/>
        </p:nvSpPr>
        <p:spPr>
          <a:xfrm>
            <a:off x="7407600" y="5628770"/>
            <a:ext cx="27526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 err="1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Dfw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' ;'</a:t>
            </a:r>
            <a:r>
              <a:rPr lang="en-US" sz="3600" b="1" cap="none" spc="0" dirty="0" err="1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bg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 </a:t>
            </a:r>
            <a:r>
              <a:rPr lang="en-US" sz="3600" b="1" cap="none" spc="0" dirty="0" err="1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clwsf</a:t>
            </a:r>
            <a:r>
              <a:rPr lang="en-US" sz="3600" b="1" cap="none" spc="0" dirty="0">
                <a:ln/>
                <a:solidFill>
                  <a:schemeClr val="accent3"/>
                </a:solidFill>
                <a:effectLst/>
                <a:latin typeface="Preeti" pitchFamily="2" charset="0"/>
              </a:rPr>
              <a:t>/L</a:t>
            </a:r>
            <a:endParaRPr lang="en-US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DFFD5F-0BEA-AE8F-AF2B-78609D709CFC}"/>
              </a:ext>
            </a:extLst>
          </p:cNvPr>
          <p:cNvSpPr txBox="1"/>
          <p:nvPr/>
        </p:nvSpPr>
        <p:spPr>
          <a:xfrm>
            <a:off x="4587288" y="3234182"/>
            <a:ext cx="4014240" cy="110799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9576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C482-FB6C-197D-BAE9-4AA581CE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 Matters – Real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55744-7A8F-45C7-F668-1E48C7A1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137766-1FE2-7404-730A-96ED10F5F669}"/>
              </a:ext>
            </a:extLst>
          </p:cNvPr>
          <p:cNvSpPr txBox="1"/>
          <p:nvPr/>
        </p:nvSpPr>
        <p:spPr>
          <a:xfrm>
            <a:off x="1352940" y="1909770"/>
            <a:ext cx="10235680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GIS solves real-world problems: e.g. routing delivery trucks, planning utility networks, managing resources.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BA0CF-C688-E4E2-2F84-87D16153ECB1}"/>
              </a:ext>
            </a:extLst>
          </p:cNvPr>
          <p:cNvSpPr txBox="1"/>
          <p:nvPr/>
        </p:nvSpPr>
        <p:spPr>
          <a:xfrm>
            <a:off x="1352940" y="3216056"/>
            <a:ext cx="10235680" cy="107721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It provides a “geographic perspective” to issues like traffic congestion or emergency response.</a:t>
            </a:r>
          </a:p>
        </p:txBody>
      </p:sp>
    </p:spTree>
    <p:extLst>
      <p:ext uri="{BB962C8B-B14F-4D97-AF65-F5344CB8AC3E}">
        <p14:creationId xmlns:p14="http://schemas.microsoft.com/office/powerpoint/2010/main" val="2240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3DB8-2746-F7AA-5000-CD92FD47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Everyday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42691-9C0A-1CD5-8FE0-C7898D249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3349690"/>
            <a:ext cx="10609254" cy="285714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r>
              <a:rPr lang="en-US" dirty="0"/>
              <a:t>Delivery apps (food, packages) and ride-hailing use GIS for optimal routing</a:t>
            </a:r>
          </a:p>
          <a:p>
            <a:r>
              <a:rPr lang="en-US" dirty="0"/>
              <a:t>They calculate the fastest route avoiding traffic (Nepal examples: </a:t>
            </a:r>
            <a:r>
              <a:rPr lang="en-US" dirty="0" err="1"/>
              <a:t>Pathao</a:t>
            </a:r>
            <a:r>
              <a:rPr lang="en-US" dirty="0"/>
              <a:t>, Tootle for motorcycles, food delivery apps)</a:t>
            </a:r>
          </a:p>
          <a:p>
            <a:r>
              <a:rPr lang="en-US" dirty="0"/>
              <a:t>Ride-sharing apps (e.g. </a:t>
            </a:r>
            <a:r>
              <a:rPr lang="en-US" dirty="0" err="1"/>
              <a:t>Pathao</a:t>
            </a:r>
            <a:r>
              <a:rPr lang="en-US" dirty="0"/>
              <a:t>, Jeevan Shah) show live driver/passenger locations on a map.</a:t>
            </a:r>
          </a:p>
          <a:p>
            <a:r>
              <a:rPr lang="en-US" dirty="0"/>
              <a:t>GIS matches nearest driver to rider and plans the route. </a:t>
            </a:r>
          </a:p>
          <a:p>
            <a:r>
              <a:rPr lang="en-US" dirty="0"/>
              <a:t>It also calculates fares and Electronic System for Travel Authorization (ESTA)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0C679-8611-0166-3E4C-CD8A3D231CB4}"/>
              </a:ext>
            </a:extLst>
          </p:cNvPr>
          <p:cNvSpPr txBox="1"/>
          <p:nvPr/>
        </p:nvSpPr>
        <p:spPr>
          <a:xfrm>
            <a:off x="1556657" y="2088512"/>
            <a:ext cx="9078686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These apps access GIS data to choose shortest paths and update your location in real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E5416-F89C-1771-6D18-8DEBCF516598}"/>
              </a:ext>
            </a:extLst>
          </p:cNvPr>
          <p:cNvSpPr txBox="1"/>
          <p:nvPr/>
        </p:nvSpPr>
        <p:spPr>
          <a:xfrm>
            <a:off x="1556657" y="976627"/>
            <a:ext cx="907868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GPS apps (Google Maps, Apple Maps) use GIS to find and display routes.</a:t>
            </a:r>
          </a:p>
        </p:txBody>
      </p:sp>
    </p:spTree>
    <p:extLst>
      <p:ext uri="{BB962C8B-B14F-4D97-AF65-F5344CB8AC3E}">
        <p14:creationId xmlns:p14="http://schemas.microsoft.com/office/powerpoint/2010/main" val="185003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84D6-8D3C-BE2F-6279-D0534FE5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BE15A-4A6C-0B6F-33FA-54713F05D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4894254" cy="5280044"/>
          </a:xfrm>
        </p:spPr>
        <p:txBody>
          <a:bodyPr/>
          <a:lstStyle/>
          <a:p>
            <a:r>
              <a:rPr lang="en-US" dirty="0"/>
              <a:t>Spatial thinking = understanding location, distance, and spatial relationships (north/south, near/far).</a:t>
            </a:r>
          </a:p>
          <a:p>
            <a:r>
              <a:rPr lang="en-US" dirty="0"/>
              <a:t>We use it when choosing shortest routes, comparing neighborhoods, or picturing data on a map.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45058-155E-1944-A465-DB144232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09" y="1555817"/>
            <a:ext cx="6032991" cy="40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9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22F7-B60C-F0F1-572B-D70527F0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18F46-03D0-95E9-AA83-75FF0B5C4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is more than software: it has 5 key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DD44D-464F-5E46-DC51-6161C20B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2963" y="1315312"/>
            <a:ext cx="6606073" cy="50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6196-E58C-24D1-1FFA-3726F3E9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GIS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A8D4E-78EC-5B76-C0A2-7584D3CE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04569"/>
            <a:ext cx="4650040" cy="5280044"/>
          </a:xfrm>
        </p:spPr>
        <p:txBody>
          <a:bodyPr>
            <a:normAutofit/>
          </a:bodyPr>
          <a:lstStyle/>
          <a:p>
            <a:r>
              <a:rPr lang="en-US" dirty="0"/>
              <a:t>The five fundamental components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Hardware (computers, GPS, scanners, Plotters)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Software (GIS applications like ArcGIS/QGIS)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Data (spatial layers and attributes)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People (analysts, technicians, decision-makers)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Methods (workflows, rules, procedures)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1D38C-4322-200D-7811-1FCF378517E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7862" y="1216867"/>
            <a:ext cx="64865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2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71240-9BE7-71C2-730C-3935DBFE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–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156-6CD0-AD95-965E-985E08113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hardware includes the computer systems that run GIS software, plus input/output devices</a:t>
            </a:r>
          </a:p>
          <a:p>
            <a:r>
              <a:rPr lang="en-US" dirty="0"/>
              <a:t>Desktops/workstations, GPS receivers, printers, large screens.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7F365-F5A2-E1CB-3873-6A81182997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3737" y="2476207"/>
            <a:ext cx="8096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2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AC6-59DA-3162-6503-ADDAB444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–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91B64-B87D-16F2-9789-056BF721B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5529549" cy="5280044"/>
          </a:xfrm>
        </p:spPr>
        <p:txBody>
          <a:bodyPr>
            <a:normAutofit fontScale="92500"/>
          </a:bodyPr>
          <a:lstStyle/>
          <a:p>
            <a:r>
              <a:rPr lang="en-US" dirty="0"/>
              <a:t>Software: provides the functions and tools needed to store, analyze, and display geographic information</a:t>
            </a:r>
          </a:p>
          <a:p>
            <a:r>
              <a:rPr lang="en-US" dirty="0"/>
              <a:t>It includes database management, analysis tools (e.g. spatial queries, geoprocessing), and mapping interfaces.</a:t>
            </a:r>
          </a:p>
          <a:p>
            <a:r>
              <a:rPr lang="en-US" dirty="0"/>
              <a:t>Several GIS software are available</a:t>
            </a:r>
          </a:p>
          <a:p>
            <a:pPr lvl="1"/>
            <a:r>
              <a:rPr lang="en-US" dirty="0"/>
              <a:t>Free and Open source: QGIS, ILWIS, GRASS GIS, SAGA GIS, </a:t>
            </a:r>
            <a:r>
              <a:rPr lang="en-US" dirty="0" err="1"/>
              <a:t>MapWindow</a:t>
            </a:r>
            <a:r>
              <a:rPr lang="en-US" dirty="0"/>
              <a:t>, etc. </a:t>
            </a:r>
          </a:p>
          <a:p>
            <a:pPr lvl="1"/>
            <a:r>
              <a:rPr lang="en-US" dirty="0"/>
              <a:t>Proprietary software: ArcGIS (ESRI ), </a:t>
            </a:r>
            <a:r>
              <a:rPr lang="en-US" dirty="0" err="1"/>
              <a:t>GeoMedia</a:t>
            </a:r>
            <a:r>
              <a:rPr lang="en-US" dirty="0"/>
              <a:t>, MapInfo, </a:t>
            </a:r>
            <a:r>
              <a:rPr lang="en-US" dirty="0" err="1"/>
              <a:t>SuperGIS</a:t>
            </a:r>
            <a:r>
              <a:rPr lang="en-US" dirty="0"/>
              <a:t>, IDRISI, etc..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18DAA-CC88-7AAD-E47F-0E15161185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3140" y="1349043"/>
            <a:ext cx="6028860" cy="415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4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08AD-6CB7-8C01-4A09-75FD2D90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–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54273-B800-60CA-BF5C-A899F671D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3962007" cy="5280044"/>
          </a:xfrm>
        </p:spPr>
        <p:txBody>
          <a:bodyPr/>
          <a:lstStyle/>
          <a:p>
            <a:r>
              <a:rPr lang="en-US" dirty="0"/>
              <a:t>Spatial data: Geographic locations (points, lines, polygons, satellite images).</a:t>
            </a:r>
          </a:p>
          <a:p>
            <a:r>
              <a:rPr lang="en-US" dirty="0"/>
              <a:t>Attribute data: Tables that describe those spatial features (names, populations,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Data is often called the heart of GIS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BFEDC-29A4-867C-FFBB-F345CF3B2F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7322" y="1164577"/>
            <a:ext cx="6953380" cy="3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9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BBE2D-C39D-03A6-343F-E675D79B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–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A71F-6341-5F4F-FA4A-8DEAB2E4C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5303184" cy="5280044"/>
          </a:xfrm>
        </p:spPr>
        <p:txBody>
          <a:bodyPr/>
          <a:lstStyle/>
          <a:p>
            <a:r>
              <a:rPr lang="en-US" dirty="0"/>
              <a:t>People operate and manage the GIS throughout its life cycle</a:t>
            </a:r>
          </a:p>
          <a:p>
            <a:r>
              <a:rPr lang="en-US" dirty="0"/>
              <a:t>Roles: GIS managers, analysts, technicians, data collectors, end-users</a:t>
            </a:r>
          </a:p>
          <a:p>
            <a:r>
              <a:rPr lang="en-US" dirty="0"/>
              <a:t>Without skilled people, even powerful hardware/software/data have limited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3B8FF-E5ED-16BE-C177-921A2E331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06" y="1233001"/>
            <a:ext cx="55721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74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C00F-2002-0134-5CDF-053B32A6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–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5E372-A980-D472-3DD0-E631A3ACC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7670664" cy="5280044"/>
          </a:xfrm>
        </p:spPr>
        <p:txBody>
          <a:bodyPr/>
          <a:lstStyle/>
          <a:p>
            <a:r>
              <a:rPr lang="en-US" dirty="0"/>
              <a:t>Methods are the workflow rules, procedures, and models used with GIS </a:t>
            </a:r>
          </a:p>
          <a:p>
            <a:r>
              <a:rPr lang="en-US" dirty="0"/>
              <a:t>Includes how data is collected, processed, and analyzed (best practices).</a:t>
            </a:r>
          </a:p>
          <a:p>
            <a:r>
              <a:rPr lang="en-US" dirty="0"/>
              <a:t>Methods vary by project: e.g. </a:t>
            </a:r>
          </a:p>
          <a:p>
            <a:pPr lvl="1"/>
            <a:r>
              <a:rPr lang="en-US" dirty="0"/>
              <a:t>how often to update maps, or </a:t>
            </a:r>
          </a:p>
          <a:p>
            <a:pPr lvl="1"/>
            <a:r>
              <a:rPr lang="en-US" dirty="0"/>
              <a:t>the steps to perform an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2333-8644-0AE6-879B-011786D5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486" y="926792"/>
            <a:ext cx="3126730" cy="528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6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E7F3-FD74-D271-9142-C45D45379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208A7-0F73-4817-5C28-71FFCFA04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GIS</a:t>
            </a:r>
          </a:p>
          <a:p>
            <a:r>
              <a:rPr lang="en-US" dirty="0"/>
              <a:t>GIS in daily life and spatial thinking</a:t>
            </a:r>
          </a:p>
          <a:p>
            <a:r>
              <a:rPr lang="en-US" dirty="0"/>
              <a:t>Components of a GIS (hardware, software, data, people, methods)</a:t>
            </a:r>
          </a:p>
          <a:p>
            <a:r>
              <a:rPr lang="en-US" dirty="0"/>
              <a:t>Functional subsystems of a GIS (input, storage, analysis, output)</a:t>
            </a:r>
          </a:p>
          <a:p>
            <a:r>
              <a:rPr lang="en-US" dirty="0"/>
              <a:t>Classroom activities and reflection</a:t>
            </a:r>
          </a:p>
          <a:p>
            <a:r>
              <a:rPr lang="en-US" dirty="0"/>
              <a:t>Summary and quiz questions</a:t>
            </a:r>
          </a:p>
        </p:txBody>
      </p:sp>
    </p:spTree>
    <p:extLst>
      <p:ext uri="{BB962C8B-B14F-4D97-AF65-F5344CB8AC3E}">
        <p14:creationId xmlns:p14="http://schemas.microsoft.com/office/powerpoint/2010/main" val="405634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1B6E0-78DA-BF8D-0B84-419BFA08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GIS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E9A4E-FC78-ECEC-D7C3-C9DE478E7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5445574" cy="5280044"/>
          </a:xfrm>
        </p:spPr>
        <p:txBody>
          <a:bodyPr/>
          <a:lstStyle/>
          <a:p>
            <a:r>
              <a:rPr lang="en-US" dirty="0"/>
              <a:t>Hardware – the computers and devices (e.g. GPS) that run GIS.</a:t>
            </a:r>
          </a:p>
          <a:p>
            <a:r>
              <a:rPr lang="en-US" dirty="0"/>
              <a:t>Software – GIS applications for mapping and analysis.</a:t>
            </a:r>
          </a:p>
          <a:p>
            <a:r>
              <a:rPr lang="en-US" dirty="0"/>
              <a:t>Data – spatial and attribute data fed into the GIS.</a:t>
            </a:r>
          </a:p>
          <a:p>
            <a:r>
              <a:rPr lang="en-US" dirty="0"/>
              <a:t>People – users and analysts operating the GIS.</a:t>
            </a:r>
          </a:p>
          <a:p>
            <a:r>
              <a:rPr lang="en-US" dirty="0"/>
              <a:t>Methods – workflows and rules for how GIS is applied.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F7AD0-1561-6AC5-D597-FBCFF41C2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51" y="1454701"/>
            <a:ext cx="44291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8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66F2-6039-C220-12B4-F79E9618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Functional Subsystems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0B8E-0888-3A3B-2470-C507B9A61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10609254" cy="9045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34215-440E-73F1-9BCD-8B9B8A66D0A3}"/>
              </a:ext>
            </a:extLst>
          </p:cNvPr>
          <p:cNvSpPr txBox="1"/>
          <p:nvPr/>
        </p:nvSpPr>
        <p:spPr>
          <a:xfrm>
            <a:off x="1197822" y="926792"/>
            <a:ext cx="10609254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A complete GIS has four functional subsystems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83A8179-A8C0-1837-90C9-2D2967601AD6}"/>
              </a:ext>
            </a:extLst>
          </p:cNvPr>
          <p:cNvGrpSpPr/>
          <p:nvPr/>
        </p:nvGrpSpPr>
        <p:grpSpPr>
          <a:xfrm>
            <a:off x="1209917" y="1896656"/>
            <a:ext cx="10454400" cy="914401"/>
            <a:chOff x="435005" y="1131911"/>
            <a:chExt cx="11515210" cy="9144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6856BA-EB82-9C17-03A0-49196C3390BE}"/>
                </a:ext>
              </a:extLst>
            </p:cNvPr>
            <p:cNvSpPr/>
            <p:nvPr/>
          </p:nvSpPr>
          <p:spPr>
            <a:xfrm>
              <a:off x="4459883" y="1131911"/>
              <a:ext cx="7490332" cy="914400"/>
            </a:xfrm>
            <a:custGeom>
              <a:avLst/>
              <a:gdLst>
                <a:gd name="connsiteX0" fmla="*/ 120080 w 720466"/>
                <a:gd name="connsiteY0" fmla="*/ 0 h 7246072"/>
                <a:gd name="connsiteX1" fmla="*/ 600386 w 720466"/>
                <a:gd name="connsiteY1" fmla="*/ 0 h 7246072"/>
                <a:gd name="connsiteX2" fmla="*/ 720466 w 720466"/>
                <a:gd name="connsiteY2" fmla="*/ 120080 h 7246072"/>
                <a:gd name="connsiteX3" fmla="*/ 720466 w 720466"/>
                <a:gd name="connsiteY3" fmla="*/ 7246072 h 7246072"/>
                <a:gd name="connsiteX4" fmla="*/ 720466 w 720466"/>
                <a:gd name="connsiteY4" fmla="*/ 7246072 h 7246072"/>
                <a:gd name="connsiteX5" fmla="*/ 0 w 720466"/>
                <a:gd name="connsiteY5" fmla="*/ 7246072 h 7246072"/>
                <a:gd name="connsiteX6" fmla="*/ 0 w 720466"/>
                <a:gd name="connsiteY6" fmla="*/ 7246072 h 7246072"/>
                <a:gd name="connsiteX7" fmla="*/ 0 w 720466"/>
                <a:gd name="connsiteY7" fmla="*/ 120080 h 7246072"/>
                <a:gd name="connsiteX8" fmla="*/ 120080 w 720466"/>
                <a:gd name="connsiteY8" fmla="*/ 0 h 72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466" h="7246072">
                  <a:moveTo>
                    <a:pt x="720466" y="1207705"/>
                  </a:moveTo>
                  <a:lnTo>
                    <a:pt x="720466" y="6038367"/>
                  </a:lnTo>
                  <a:cubicBezTo>
                    <a:pt x="720466" y="6705358"/>
                    <a:pt x="715121" y="7246067"/>
                    <a:pt x="708527" y="7246067"/>
                  </a:cubicBezTo>
                  <a:lnTo>
                    <a:pt x="0" y="7246067"/>
                  </a:lnTo>
                  <a:lnTo>
                    <a:pt x="0" y="7246067"/>
                  </a:lnTo>
                  <a:lnTo>
                    <a:pt x="0" y="5"/>
                  </a:lnTo>
                  <a:lnTo>
                    <a:pt x="0" y="5"/>
                  </a:lnTo>
                  <a:lnTo>
                    <a:pt x="708527" y="5"/>
                  </a:lnTo>
                  <a:cubicBezTo>
                    <a:pt x="715121" y="5"/>
                    <a:pt x="720466" y="540714"/>
                    <a:pt x="720466" y="120770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8995" rIns="282820" bIns="158995" numCol="1" spcCol="1270" anchor="ctr" anchorCtr="0">
              <a:noAutofit/>
            </a:bodyPr>
            <a:lstStyle/>
            <a:p>
              <a:pPr marL="0" lvl="1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PH" sz="2800" dirty="0">
                  <a:ea typeface="+mn-lt"/>
                  <a:cs typeface="+mn-lt"/>
                </a:rPr>
                <a:t>collecting/entering data</a:t>
              </a:r>
              <a:endParaRPr lang="en-US" sz="2800" dirty="0">
                <a:ea typeface="+mn-lt"/>
                <a:cs typeface="+mn-l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87C55D-1371-B06D-F89C-5B3B8E702605}"/>
                </a:ext>
              </a:extLst>
            </p:cNvPr>
            <p:cNvSpPr/>
            <p:nvPr/>
          </p:nvSpPr>
          <p:spPr>
            <a:xfrm>
              <a:off x="435005" y="1131912"/>
              <a:ext cx="4024878" cy="914400"/>
            </a:xfrm>
            <a:custGeom>
              <a:avLst/>
              <a:gdLst>
                <a:gd name="connsiteX0" fmla="*/ 0 w 4075915"/>
                <a:gd name="connsiteY0" fmla="*/ 150100 h 900583"/>
                <a:gd name="connsiteX1" fmla="*/ 150100 w 4075915"/>
                <a:gd name="connsiteY1" fmla="*/ 0 h 900583"/>
                <a:gd name="connsiteX2" fmla="*/ 3925815 w 4075915"/>
                <a:gd name="connsiteY2" fmla="*/ 0 h 900583"/>
                <a:gd name="connsiteX3" fmla="*/ 4075915 w 4075915"/>
                <a:gd name="connsiteY3" fmla="*/ 150100 h 900583"/>
                <a:gd name="connsiteX4" fmla="*/ 4075915 w 4075915"/>
                <a:gd name="connsiteY4" fmla="*/ 750483 h 900583"/>
                <a:gd name="connsiteX5" fmla="*/ 3925815 w 4075915"/>
                <a:gd name="connsiteY5" fmla="*/ 900583 h 900583"/>
                <a:gd name="connsiteX6" fmla="*/ 150100 w 4075915"/>
                <a:gd name="connsiteY6" fmla="*/ 900583 h 900583"/>
                <a:gd name="connsiteX7" fmla="*/ 0 w 4075915"/>
                <a:gd name="connsiteY7" fmla="*/ 750483 h 900583"/>
                <a:gd name="connsiteX8" fmla="*/ 0 w 4075915"/>
                <a:gd name="connsiteY8" fmla="*/ 150100 h 90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915" h="900583">
                  <a:moveTo>
                    <a:pt x="0" y="150100"/>
                  </a:moveTo>
                  <a:cubicBezTo>
                    <a:pt x="0" y="67202"/>
                    <a:pt x="67202" y="0"/>
                    <a:pt x="150100" y="0"/>
                  </a:cubicBezTo>
                  <a:lnTo>
                    <a:pt x="3925815" y="0"/>
                  </a:lnTo>
                  <a:cubicBezTo>
                    <a:pt x="4008713" y="0"/>
                    <a:pt x="4075915" y="67202"/>
                    <a:pt x="4075915" y="150100"/>
                  </a:cubicBezTo>
                  <a:lnTo>
                    <a:pt x="4075915" y="750483"/>
                  </a:lnTo>
                  <a:cubicBezTo>
                    <a:pt x="4075915" y="833381"/>
                    <a:pt x="4008713" y="900583"/>
                    <a:pt x="3925815" y="900583"/>
                  </a:cubicBezTo>
                  <a:lnTo>
                    <a:pt x="150100" y="900583"/>
                  </a:lnTo>
                  <a:cubicBezTo>
                    <a:pt x="67202" y="900583"/>
                    <a:pt x="0" y="833381"/>
                    <a:pt x="0" y="750483"/>
                  </a:cubicBezTo>
                  <a:lnTo>
                    <a:pt x="0" y="150100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139213" tIns="91588" rIns="139213" bIns="91588" numCol="1" spcCol="1270" anchor="ctr" anchorCtr="0">
              <a:noAutofit/>
            </a:bodyPr>
            <a:lstStyle/>
            <a:p>
              <a:pPr algn="ctr" defTabSz="1111250">
                <a:spcBef>
                  <a:spcPct val="0"/>
                </a:spcBef>
              </a:pPr>
              <a:r>
                <a:rPr lang="en-US" sz="2400" b="1" dirty="0">
                  <a:solidFill>
                    <a:srgbClr val="FFFFFF"/>
                  </a:solidFill>
                </a:rPr>
                <a:t>Data Input</a:t>
              </a:r>
              <a:endParaRPr lang="en-US" sz="2400" b="1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6678B9-A350-B633-0939-9031AB45B920}"/>
              </a:ext>
            </a:extLst>
          </p:cNvPr>
          <p:cNvGrpSpPr/>
          <p:nvPr/>
        </p:nvGrpSpPr>
        <p:grpSpPr>
          <a:xfrm>
            <a:off x="1209917" y="2968412"/>
            <a:ext cx="10454398" cy="921175"/>
            <a:chOff x="435005" y="2182764"/>
            <a:chExt cx="11527301" cy="9211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15D4542-E743-0B8E-0C82-74DB20AFF20B}"/>
                </a:ext>
              </a:extLst>
            </p:cNvPr>
            <p:cNvSpPr/>
            <p:nvPr/>
          </p:nvSpPr>
          <p:spPr>
            <a:xfrm>
              <a:off x="4464107" y="2185153"/>
              <a:ext cx="7498199" cy="914400"/>
            </a:xfrm>
            <a:custGeom>
              <a:avLst/>
              <a:gdLst>
                <a:gd name="connsiteX0" fmla="*/ 120080 w 720466"/>
                <a:gd name="connsiteY0" fmla="*/ 0 h 7246072"/>
                <a:gd name="connsiteX1" fmla="*/ 600386 w 720466"/>
                <a:gd name="connsiteY1" fmla="*/ 0 h 7246072"/>
                <a:gd name="connsiteX2" fmla="*/ 720466 w 720466"/>
                <a:gd name="connsiteY2" fmla="*/ 120080 h 7246072"/>
                <a:gd name="connsiteX3" fmla="*/ 720466 w 720466"/>
                <a:gd name="connsiteY3" fmla="*/ 7246072 h 7246072"/>
                <a:gd name="connsiteX4" fmla="*/ 720466 w 720466"/>
                <a:gd name="connsiteY4" fmla="*/ 7246072 h 7246072"/>
                <a:gd name="connsiteX5" fmla="*/ 0 w 720466"/>
                <a:gd name="connsiteY5" fmla="*/ 7246072 h 7246072"/>
                <a:gd name="connsiteX6" fmla="*/ 0 w 720466"/>
                <a:gd name="connsiteY6" fmla="*/ 7246072 h 7246072"/>
                <a:gd name="connsiteX7" fmla="*/ 0 w 720466"/>
                <a:gd name="connsiteY7" fmla="*/ 120080 h 7246072"/>
                <a:gd name="connsiteX8" fmla="*/ 120080 w 720466"/>
                <a:gd name="connsiteY8" fmla="*/ 0 h 72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466" h="7246072">
                  <a:moveTo>
                    <a:pt x="720466" y="1207705"/>
                  </a:moveTo>
                  <a:lnTo>
                    <a:pt x="720466" y="6038367"/>
                  </a:lnTo>
                  <a:cubicBezTo>
                    <a:pt x="720466" y="6705358"/>
                    <a:pt x="715121" y="7246067"/>
                    <a:pt x="708527" y="7246067"/>
                  </a:cubicBezTo>
                  <a:lnTo>
                    <a:pt x="0" y="7246067"/>
                  </a:lnTo>
                  <a:lnTo>
                    <a:pt x="0" y="7246067"/>
                  </a:lnTo>
                  <a:lnTo>
                    <a:pt x="0" y="5"/>
                  </a:lnTo>
                  <a:lnTo>
                    <a:pt x="0" y="5"/>
                  </a:lnTo>
                  <a:lnTo>
                    <a:pt x="708527" y="5"/>
                  </a:lnTo>
                  <a:cubicBezTo>
                    <a:pt x="715121" y="5"/>
                    <a:pt x="720466" y="540714"/>
                    <a:pt x="720466" y="120770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8995" rIns="282820" bIns="158995" numCol="1" spcCol="1270" anchor="ctr" anchorCtr="0">
              <a:noAutofit/>
            </a:bodyPr>
            <a:lstStyle/>
            <a:p>
              <a:pPr marL="0" lvl="1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/>
                <a:t>organizing and storing data</a:t>
              </a:r>
              <a:endParaRPr lang="en-US" sz="2800" b="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FF44E0-9EE1-7C93-8703-5D53FE9DE495}"/>
                </a:ext>
              </a:extLst>
            </p:cNvPr>
            <p:cNvSpPr/>
            <p:nvPr/>
          </p:nvSpPr>
          <p:spPr>
            <a:xfrm>
              <a:off x="435005" y="2182764"/>
              <a:ext cx="4029105" cy="921175"/>
            </a:xfrm>
            <a:custGeom>
              <a:avLst/>
              <a:gdLst>
                <a:gd name="connsiteX0" fmla="*/ 0 w 4075915"/>
                <a:gd name="connsiteY0" fmla="*/ 150100 h 900583"/>
                <a:gd name="connsiteX1" fmla="*/ 150100 w 4075915"/>
                <a:gd name="connsiteY1" fmla="*/ 0 h 900583"/>
                <a:gd name="connsiteX2" fmla="*/ 3925815 w 4075915"/>
                <a:gd name="connsiteY2" fmla="*/ 0 h 900583"/>
                <a:gd name="connsiteX3" fmla="*/ 4075915 w 4075915"/>
                <a:gd name="connsiteY3" fmla="*/ 150100 h 900583"/>
                <a:gd name="connsiteX4" fmla="*/ 4075915 w 4075915"/>
                <a:gd name="connsiteY4" fmla="*/ 750483 h 900583"/>
                <a:gd name="connsiteX5" fmla="*/ 3925815 w 4075915"/>
                <a:gd name="connsiteY5" fmla="*/ 900583 h 900583"/>
                <a:gd name="connsiteX6" fmla="*/ 150100 w 4075915"/>
                <a:gd name="connsiteY6" fmla="*/ 900583 h 900583"/>
                <a:gd name="connsiteX7" fmla="*/ 0 w 4075915"/>
                <a:gd name="connsiteY7" fmla="*/ 750483 h 900583"/>
                <a:gd name="connsiteX8" fmla="*/ 0 w 4075915"/>
                <a:gd name="connsiteY8" fmla="*/ 150100 h 90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915" h="900583">
                  <a:moveTo>
                    <a:pt x="0" y="150100"/>
                  </a:moveTo>
                  <a:cubicBezTo>
                    <a:pt x="0" y="67202"/>
                    <a:pt x="67202" y="0"/>
                    <a:pt x="150100" y="0"/>
                  </a:cubicBezTo>
                  <a:lnTo>
                    <a:pt x="3925815" y="0"/>
                  </a:lnTo>
                  <a:cubicBezTo>
                    <a:pt x="4008713" y="0"/>
                    <a:pt x="4075915" y="67202"/>
                    <a:pt x="4075915" y="150100"/>
                  </a:cubicBezTo>
                  <a:lnTo>
                    <a:pt x="4075915" y="750483"/>
                  </a:lnTo>
                  <a:cubicBezTo>
                    <a:pt x="4075915" y="833381"/>
                    <a:pt x="4008713" y="900583"/>
                    <a:pt x="3925815" y="900583"/>
                  </a:cubicBezTo>
                  <a:lnTo>
                    <a:pt x="150100" y="900583"/>
                  </a:lnTo>
                  <a:cubicBezTo>
                    <a:pt x="67202" y="900583"/>
                    <a:pt x="0" y="833381"/>
                    <a:pt x="0" y="750483"/>
                  </a:cubicBezTo>
                  <a:lnTo>
                    <a:pt x="0" y="15010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39213" tIns="91588" rIns="139213" bIns="91588" numCol="1" spcCol="1270" anchor="ctr" anchorCtr="0">
              <a:noAutofit/>
            </a:bodyPr>
            <a:lstStyle/>
            <a:p>
              <a:pPr algn="ctr" defTabSz="1111250">
                <a:spcBef>
                  <a:spcPct val="0"/>
                </a:spcBef>
              </a:pPr>
              <a:r>
                <a:rPr lang="en-US" sz="2400" b="1" dirty="0">
                  <a:solidFill>
                    <a:srgbClr val="FFFFFF"/>
                  </a:solidFill>
                  <a:ea typeface="+mn-lt"/>
                  <a:cs typeface="+mn-lt"/>
                </a:rPr>
                <a:t>Data Storage/Retrieval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C33389-D11D-5A1C-BA2A-DF070E718A8A}"/>
              </a:ext>
            </a:extLst>
          </p:cNvPr>
          <p:cNvGrpSpPr/>
          <p:nvPr/>
        </p:nvGrpSpPr>
        <p:grpSpPr>
          <a:xfrm>
            <a:off x="1197822" y="4046942"/>
            <a:ext cx="10454400" cy="1074719"/>
            <a:chOff x="422910" y="3254658"/>
            <a:chExt cx="11527305" cy="107471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79215E-4509-B3A4-9D34-133F12C60AD5}"/>
                </a:ext>
              </a:extLst>
            </p:cNvPr>
            <p:cNvSpPr/>
            <p:nvPr/>
          </p:nvSpPr>
          <p:spPr>
            <a:xfrm>
              <a:off x="4465349" y="3259290"/>
              <a:ext cx="7484866" cy="1070087"/>
            </a:xfrm>
            <a:custGeom>
              <a:avLst/>
              <a:gdLst>
                <a:gd name="connsiteX0" fmla="*/ 120080 w 720466"/>
                <a:gd name="connsiteY0" fmla="*/ 0 h 7246072"/>
                <a:gd name="connsiteX1" fmla="*/ 600386 w 720466"/>
                <a:gd name="connsiteY1" fmla="*/ 0 h 7246072"/>
                <a:gd name="connsiteX2" fmla="*/ 720466 w 720466"/>
                <a:gd name="connsiteY2" fmla="*/ 120080 h 7246072"/>
                <a:gd name="connsiteX3" fmla="*/ 720466 w 720466"/>
                <a:gd name="connsiteY3" fmla="*/ 7246072 h 7246072"/>
                <a:gd name="connsiteX4" fmla="*/ 720466 w 720466"/>
                <a:gd name="connsiteY4" fmla="*/ 7246072 h 7246072"/>
                <a:gd name="connsiteX5" fmla="*/ 0 w 720466"/>
                <a:gd name="connsiteY5" fmla="*/ 7246072 h 7246072"/>
                <a:gd name="connsiteX6" fmla="*/ 0 w 720466"/>
                <a:gd name="connsiteY6" fmla="*/ 7246072 h 7246072"/>
                <a:gd name="connsiteX7" fmla="*/ 0 w 720466"/>
                <a:gd name="connsiteY7" fmla="*/ 120080 h 7246072"/>
                <a:gd name="connsiteX8" fmla="*/ 120080 w 720466"/>
                <a:gd name="connsiteY8" fmla="*/ 0 h 72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466" h="7246072">
                  <a:moveTo>
                    <a:pt x="720466" y="1207705"/>
                  </a:moveTo>
                  <a:lnTo>
                    <a:pt x="720466" y="6038367"/>
                  </a:lnTo>
                  <a:cubicBezTo>
                    <a:pt x="720466" y="6705358"/>
                    <a:pt x="715121" y="7246067"/>
                    <a:pt x="708527" y="7246067"/>
                  </a:cubicBezTo>
                  <a:lnTo>
                    <a:pt x="0" y="7246067"/>
                  </a:lnTo>
                  <a:lnTo>
                    <a:pt x="0" y="7246067"/>
                  </a:lnTo>
                  <a:lnTo>
                    <a:pt x="0" y="5"/>
                  </a:lnTo>
                  <a:lnTo>
                    <a:pt x="0" y="5"/>
                  </a:lnTo>
                  <a:lnTo>
                    <a:pt x="708527" y="5"/>
                  </a:lnTo>
                  <a:cubicBezTo>
                    <a:pt x="715121" y="5"/>
                    <a:pt x="720466" y="540714"/>
                    <a:pt x="720466" y="120770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8995" rIns="282820" bIns="158995" numCol="1" spcCol="1270" anchor="ctr" anchorCtr="0">
              <a:noAutofit/>
            </a:bodyPr>
            <a:lstStyle/>
            <a:p>
              <a:pPr defTabSz="622300"/>
              <a:r>
                <a:rPr lang="en-US" sz="2800" dirty="0"/>
                <a:t>processing and modeling data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363335-97A0-2D95-BD61-9022B8CA71B2}"/>
                </a:ext>
              </a:extLst>
            </p:cNvPr>
            <p:cNvSpPr/>
            <p:nvPr/>
          </p:nvSpPr>
          <p:spPr>
            <a:xfrm>
              <a:off x="422910" y="3254658"/>
              <a:ext cx="4029105" cy="1074719"/>
            </a:xfrm>
            <a:custGeom>
              <a:avLst/>
              <a:gdLst>
                <a:gd name="connsiteX0" fmla="*/ 0 w 4075915"/>
                <a:gd name="connsiteY0" fmla="*/ 150100 h 900583"/>
                <a:gd name="connsiteX1" fmla="*/ 150100 w 4075915"/>
                <a:gd name="connsiteY1" fmla="*/ 0 h 900583"/>
                <a:gd name="connsiteX2" fmla="*/ 3925815 w 4075915"/>
                <a:gd name="connsiteY2" fmla="*/ 0 h 900583"/>
                <a:gd name="connsiteX3" fmla="*/ 4075915 w 4075915"/>
                <a:gd name="connsiteY3" fmla="*/ 150100 h 900583"/>
                <a:gd name="connsiteX4" fmla="*/ 4075915 w 4075915"/>
                <a:gd name="connsiteY4" fmla="*/ 750483 h 900583"/>
                <a:gd name="connsiteX5" fmla="*/ 3925815 w 4075915"/>
                <a:gd name="connsiteY5" fmla="*/ 900583 h 900583"/>
                <a:gd name="connsiteX6" fmla="*/ 150100 w 4075915"/>
                <a:gd name="connsiteY6" fmla="*/ 900583 h 900583"/>
                <a:gd name="connsiteX7" fmla="*/ 0 w 4075915"/>
                <a:gd name="connsiteY7" fmla="*/ 750483 h 900583"/>
                <a:gd name="connsiteX8" fmla="*/ 0 w 4075915"/>
                <a:gd name="connsiteY8" fmla="*/ 150100 h 90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915" h="900583">
                  <a:moveTo>
                    <a:pt x="0" y="150100"/>
                  </a:moveTo>
                  <a:cubicBezTo>
                    <a:pt x="0" y="67202"/>
                    <a:pt x="67202" y="0"/>
                    <a:pt x="150100" y="0"/>
                  </a:cubicBezTo>
                  <a:lnTo>
                    <a:pt x="3925815" y="0"/>
                  </a:lnTo>
                  <a:cubicBezTo>
                    <a:pt x="4008713" y="0"/>
                    <a:pt x="4075915" y="67202"/>
                    <a:pt x="4075915" y="150100"/>
                  </a:cubicBezTo>
                  <a:lnTo>
                    <a:pt x="4075915" y="750483"/>
                  </a:lnTo>
                  <a:cubicBezTo>
                    <a:pt x="4075915" y="833381"/>
                    <a:pt x="4008713" y="900583"/>
                    <a:pt x="3925815" y="900583"/>
                  </a:cubicBezTo>
                  <a:lnTo>
                    <a:pt x="150100" y="900583"/>
                  </a:lnTo>
                  <a:cubicBezTo>
                    <a:pt x="67202" y="900583"/>
                    <a:pt x="0" y="833381"/>
                    <a:pt x="0" y="750483"/>
                  </a:cubicBezTo>
                  <a:lnTo>
                    <a:pt x="0" y="150100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39213" tIns="91588" rIns="139213" bIns="91588" numCol="1" spcCol="1270" anchor="ctr" anchorCtr="0">
              <a:noAutofit/>
            </a:bodyPr>
            <a:lstStyle/>
            <a:p>
              <a:pPr algn="ctr" defTabSz="1111250">
                <a:spcBef>
                  <a:spcPct val="0"/>
                </a:spcBef>
              </a:pPr>
              <a:r>
                <a:rPr lang="en-US" sz="2800" b="1" dirty="0">
                  <a:solidFill>
                    <a:srgbClr val="FFFFFF"/>
                  </a:solidFill>
                  <a:ea typeface="+mn-lt"/>
                  <a:cs typeface="+mn-lt"/>
                </a:rPr>
                <a:t>Data Analysis Manipulation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0E18DC-D0CB-764D-9A14-6821A2B23211}"/>
              </a:ext>
            </a:extLst>
          </p:cNvPr>
          <p:cNvGrpSpPr/>
          <p:nvPr/>
        </p:nvGrpSpPr>
        <p:grpSpPr>
          <a:xfrm>
            <a:off x="1197821" y="5279017"/>
            <a:ext cx="10454401" cy="1003698"/>
            <a:chOff x="422909" y="4514272"/>
            <a:chExt cx="11527306" cy="100369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0ABF1F6-A6EA-7E54-5FFF-6FDD4CCED2BD}"/>
                </a:ext>
              </a:extLst>
            </p:cNvPr>
            <p:cNvSpPr/>
            <p:nvPr/>
          </p:nvSpPr>
          <p:spPr>
            <a:xfrm>
              <a:off x="4452013" y="4518904"/>
              <a:ext cx="7498202" cy="999066"/>
            </a:xfrm>
            <a:custGeom>
              <a:avLst/>
              <a:gdLst>
                <a:gd name="connsiteX0" fmla="*/ 120080 w 720466"/>
                <a:gd name="connsiteY0" fmla="*/ 0 h 7246072"/>
                <a:gd name="connsiteX1" fmla="*/ 600386 w 720466"/>
                <a:gd name="connsiteY1" fmla="*/ 0 h 7246072"/>
                <a:gd name="connsiteX2" fmla="*/ 720466 w 720466"/>
                <a:gd name="connsiteY2" fmla="*/ 120080 h 7246072"/>
                <a:gd name="connsiteX3" fmla="*/ 720466 w 720466"/>
                <a:gd name="connsiteY3" fmla="*/ 7246072 h 7246072"/>
                <a:gd name="connsiteX4" fmla="*/ 720466 w 720466"/>
                <a:gd name="connsiteY4" fmla="*/ 7246072 h 7246072"/>
                <a:gd name="connsiteX5" fmla="*/ 0 w 720466"/>
                <a:gd name="connsiteY5" fmla="*/ 7246072 h 7246072"/>
                <a:gd name="connsiteX6" fmla="*/ 0 w 720466"/>
                <a:gd name="connsiteY6" fmla="*/ 7246072 h 7246072"/>
                <a:gd name="connsiteX7" fmla="*/ 0 w 720466"/>
                <a:gd name="connsiteY7" fmla="*/ 120080 h 7246072"/>
                <a:gd name="connsiteX8" fmla="*/ 120080 w 720466"/>
                <a:gd name="connsiteY8" fmla="*/ 0 h 72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466" h="7246072">
                  <a:moveTo>
                    <a:pt x="720466" y="1207705"/>
                  </a:moveTo>
                  <a:lnTo>
                    <a:pt x="720466" y="6038367"/>
                  </a:lnTo>
                  <a:cubicBezTo>
                    <a:pt x="720466" y="6705358"/>
                    <a:pt x="715121" y="7246067"/>
                    <a:pt x="708527" y="7246067"/>
                  </a:cubicBezTo>
                  <a:lnTo>
                    <a:pt x="0" y="7246067"/>
                  </a:lnTo>
                  <a:lnTo>
                    <a:pt x="0" y="7246067"/>
                  </a:lnTo>
                  <a:lnTo>
                    <a:pt x="0" y="5"/>
                  </a:lnTo>
                  <a:lnTo>
                    <a:pt x="0" y="5"/>
                  </a:lnTo>
                  <a:lnTo>
                    <a:pt x="708527" y="5"/>
                  </a:lnTo>
                  <a:cubicBezTo>
                    <a:pt x="715121" y="5"/>
                    <a:pt x="720466" y="540714"/>
                    <a:pt x="720466" y="1207705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58995" rIns="282820" bIns="158995" numCol="1" spcCol="1270" anchor="ctr" anchorCtr="0">
              <a:noAutofit/>
            </a:bodyPr>
            <a:lstStyle/>
            <a:p>
              <a:pPr defTabSz="622300"/>
              <a:r>
                <a:rPr lang="en-US" sz="2800" dirty="0">
                  <a:ea typeface="+mn-lt"/>
                  <a:cs typeface="+mn-lt"/>
                </a:rPr>
                <a:t>displaying results as maps/reports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5BF063-A564-4F69-0B67-823B7031B915}"/>
                </a:ext>
              </a:extLst>
            </p:cNvPr>
            <p:cNvSpPr/>
            <p:nvPr/>
          </p:nvSpPr>
          <p:spPr>
            <a:xfrm>
              <a:off x="422909" y="4514272"/>
              <a:ext cx="4029104" cy="993745"/>
            </a:xfrm>
            <a:custGeom>
              <a:avLst/>
              <a:gdLst>
                <a:gd name="connsiteX0" fmla="*/ 0 w 4075915"/>
                <a:gd name="connsiteY0" fmla="*/ 150100 h 900583"/>
                <a:gd name="connsiteX1" fmla="*/ 150100 w 4075915"/>
                <a:gd name="connsiteY1" fmla="*/ 0 h 900583"/>
                <a:gd name="connsiteX2" fmla="*/ 3925815 w 4075915"/>
                <a:gd name="connsiteY2" fmla="*/ 0 h 900583"/>
                <a:gd name="connsiteX3" fmla="*/ 4075915 w 4075915"/>
                <a:gd name="connsiteY3" fmla="*/ 150100 h 900583"/>
                <a:gd name="connsiteX4" fmla="*/ 4075915 w 4075915"/>
                <a:gd name="connsiteY4" fmla="*/ 750483 h 900583"/>
                <a:gd name="connsiteX5" fmla="*/ 3925815 w 4075915"/>
                <a:gd name="connsiteY5" fmla="*/ 900583 h 900583"/>
                <a:gd name="connsiteX6" fmla="*/ 150100 w 4075915"/>
                <a:gd name="connsiteY6" fmla="*/ 900583 h 900583"/>
                <a:gd name="connsiteX7" fmla="*/ 0 w 4075915"/>
                <a:gd name="connsiteY7" fmla="*/ 750483 h 900583"/>
                <a:gd name="connsiteX8" fmla="*/ 0 w 4075915"/>
                <a:gd name="connsiteY8" fmla="*/ 150100 h 90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5915" h="900583">
                  <a:moveTo>
                    <a:pt x="0" y="150100"/>
                  </a:moveTo>
                  <a:cubicBezTo>
                    <a:pt x="0" y="67202"/>
                    <a:pt x="67202" y="0"/>
                    <a:pt x="150100" y="0"/>
                  </a:cubicBezTo>
                  <a:lnTo>
                    <a:pt x="3925815" y="0"/>
                  </a:lnTo>
                  <a:cubicBezTo>
                    <a:pt x="4008713" y="0"/>
                    <a:pt x="4075915" y="67202"/>
                    <a:pt x="4075915" y="150100"/>
                  </a:cubicBezTo>
                  <a:lnTo>
                    <a:pt x="4075915" y="750483"/>
                  </a:lnTo>
                  <a:cubicBezTo>
                    <a:pt x="4075915" y="833381"/>
                    <a:pt x="4008713" y="900583"/>
                    <a:pt x="3925815" y="900583"/>
                  </a:cubicBezTo>
                  <a:lnTo>
                    <a:pt x="150100" y="900583"/>
                  </a:lnTo>
                  <a:cubicBezTo>
                    <a:pt x="67202" y="900583"/>
                    <a:pt x="0" y="833381"/>
                    <a:pt x="0" y="750483"/>
                  </a:cubicBezTo>
                  <a:lnTo>
                    <a:pt x="0" y="15010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139213" tIns="91588" rIns="139213" bIns="91588" numCol="1" spcCol="1270" anchor="ctr" anchorCtr="0">
              <a:noAutofit/>
            </a:bodyPr>
            <a:lstStyle/>
            <a:p>
              <a:pPr algn="ctr" defTabSz="1111250">
                <a:spcBef>
                  <a:spcPct val="0"/>
                </a:spcBef>
              </a:pPr>
              <a:r>
                <a:rPr lang="en-US" sz="2800" b="1" dirty="0">
                  <a:solidFill>
                    <a:srgbClr val="FFFFFF"/>
                  </a:solidFill>
                  <a:ea typeface="+mn-lt"/>
                  <a:cs typeface="+mn-lt"/>
                </a:rPr>
                <a:t>Data Output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895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211B-E37B-0504-21FE-1217129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 – Data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70F3-C91E-B358-C49C-D0F0AB61C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02" y="1234787"/>
            <a:ext cx="10609254" cy="556775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tools for collecting and entering spatial data into the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09112E-1219-10A1-5310-765B70268A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3341" y="1949287"/>
            <a:ext cx="8925318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8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FCBA-B691-DFBA-1BD6-A49630B2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Input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7BB8-1A98-2DB2-B4C3-D3E87B069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858" y="2125113"/>
            <a:ext cx="4031142" cy="640751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dirty="0"/>
              <a:t>Scanning old paper maps, then georeferencing them.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1A93DD-1BB0-F6AC-7570-6E349A866095}"/>
              </a:ext>
            </a:extLst>
          </p:cNvPr>
          <p:cNvSpPr txBox="1">
            <a:spLocks/>
          </p:cNvSpPr>
          <p:nvPr/>
        </p:nvSpPr>
        <p:spPr>
          <a:xfrm>
            <a:off x="1739858" y="2791630"/>
            <a:ext cx="4031142" cy="80820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>
                <a:solidFill>
                  <a:srgbClr val="CC0066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Using GPS devices/smartphones to collect coordinates of features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816223-05E9-A7A0-2DDF-A99560BA0866}"/>
              </a:ext>
            </a:extLst>
          </p:cNvPr>
          <p:cNvSpPr txBox="1">
            <a:spLocks/>
          </p:cNvSpPr>
          <p:nvPr/>
        </p:nvSpPr>
        <p:spPr>
          <a:xfrm>
            <a:off x="1721043" y="3599831"/>
            <a:ext cx="4068772" cy="6407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1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1">
                <a:solidFill>
                  <a:srgbClr val="CC0066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Importing satellite imagery into the GIS.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5AB4F-0735-68D7-612A-9B6CDD712B93}"/>
              </a:ext>
            </a:extLst>
          </p:cNvPr>
          <p:cNvSpPr txBox="1"/>
          <p:nvPr/>
        </p:nvSpPr>
        <p:spPr>
          <a:xfrm rot="16200000">
            <a:off x="379281" y="2943654"/>
            <a:ext cx="216030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/>
              <a:t>Data Input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1AC8D-82B1-B806-1091-9823C59191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9815" y="957690"/>
            <a:ext cx="6158391" cy="57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07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B227-CE9A-7BE9-C8C5-4DDAD967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 – Data Storage/Retrieval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B9E9-7883-570F-CAD3-6A9A257D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4898178" cy="5280044"/>
          </a:xfrm>
        </p:spPr>
        <p:txBody>
          <a:bodyPr/>
          <a:lstStyle/>
          <a:p>
            <a:r>
              <a:rPr lang="en-US" dirty="0"/>
              <a:t>Storage: organizes spatial and attribute data in a database or file system</a:t>
            </a:r>
          </a:p>
          <a:p>
            <a:r>
              <a:rPr lang="en-US" dirty="0"/>
              <a:t>Ensures quick retrieval, updating, and editing of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9FB74-9EE1-0951-3069-B708005827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6106" y="1464906"/>
            <a:ext cx="6622447" cy="44663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815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F1B8-3A51-6984-94C6-43ABB8A8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–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6CDB9-B87C-D79D-1FF8-A55A408A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4465860" cy="5280044"/>
          </a:xfrm>
        </p:spPr>
        <p:txBody>
          <a:bodyPr/>
          <a:lstStyle/>
          <a:p>
            <a:r>
              <a:rPr lang="en-US" dirty="0"/>
              <a:t>Data is structured (layers, tables) so GIS can quickly retrieve needed information.</a:t>
            </a:r>
          </a:p>
          <a:p>
            <a:r>
              <a:rPr lang="en-US" dirty="0"/>
              <a:t>It supports editing (updating road networks, etc.) while preserving history.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2E981-8C02-4BE5-45D1-AE29FBAC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486" y="1106551"/>
            <a:ext cx="6400664" cy="51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0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C6794-D48A-0647-6C57-60F6EF3B1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 – Analysis/Manipulation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6D4A1-B3CC-4C7E-32FA-B17C01A4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3"/>
            <a:ext cx="10512095" cy="1443184"/>
          </a:xfrm>
        </p:spPr>
        <p:txBody>
          <a:bodyPr/>
          <a:lstStyle/>
          <a:p>
            <a:r>
              <a:rPr lang="en-US" dirty="0"/>
              <a:t>Analysis: transforms data to answer spatial questions</a:t>
            </a:r>
          </a:p>
          <a:p>
            <a:r>
              <a:rPr lang="en-US" dirty="0"/>
              <a:t>Examples: overlaying flood zones with population data, 3D terrain analysis, route optimization.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EC3B0-647A-8649-F6D9-EF308E2E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7817" y="2369977"/>
            <a:ext cx="10112993" cy="39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38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E6D9-F105-4573-F7EF-B8969FAC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547AA-3B94-2BF0-3AB6-FDBDCF0C0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7405002" cy="2747097"/>
          </a:xfrm>
        </p:spPr>
        <p:txBody>
          <a:bodyPr/>
          <a:lstStyle/>
          <a:p>
            <a:r>
              <a:rPr lang="en-US" dirty="0"/>
              <a:t>Spatial analysis: buffer zones </a:t>
            </a:r>
          </a:p>
          <a:p>
            <a:pPr lvl="1"/>
            <a:r>
              <a:rPr lang="en-US" dirty="0"/>
              <a:t>(e.g., all houses within 1 km of a river).</a:t>
            </a:r>
          </a:p>
          <a:p>
            <a:r>
              <a:rPr lang="en-US" dirty="0"/>
              <a:t>Modeling: simulating scenarios </a:t>
            </a:r>
          </a:p>
          <a:p>
            <a:pPr lvl="1"/>
            <a:r>
              <a:rPr lang="en-US" dirty="0"/>
              <a:t>(e.g., spread of a forest fire).</a:t>
            </a:r>
          </a:p>
          <a:p>
            <a:r>
              <a:rPr lang="en-US" dirty="0"/>
              <a:t>Statistics: finding trends </a:t>
            </a:r>
          </a:p>
          <a:p>
            <a:pPr lvl="1"/>
            <a:r>
              <a:rPr lang="en-US" dirty="0"/>
              <a:t>(e.g., crime density per ward).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B2823-2E8E-4A77-C3F5-410DA615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62" y="3673889"/>
            <a:ext cx="3574276" cy="2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CB4E68-8414-1AC6-65AB-433D764EC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338" y="3645627"/>
            <a:ext cx="3914066" cy="252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35726-B6C1-646A-3D35-0572CACCD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404" y="1542479"/>
            <a:ext cx="3259331" cy="43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CC2C2-FF2D-BB3B-AC22-3756ADB5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Subsystem –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503DC-77C2-E282-1311-BC20C4426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3682088" cy="5280044"/>
          </a:xfrm>
        </p:spPr>
        <p:txBody>
          <a:bodyPr/>
          <a:lstStyle/>
          <a:p>
            <a:r>
              <a:rPr lang="en-US" dirty="0"/>
              <a:t>Output: presents analysis results in map form or reports.</a:t>
            </a:r>
          </a:p>
          <a:p>
            <a:r>
              <a:rPr lang="en-US" dirty="0"/>
              <a:t>Generates thematic maps, charts, printed maps, or interactive web maps.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F15D9-79A3-EAF8-BEF3-096EA1A9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DFF7FA"/>
              </a:clrFrom>
              <a:clrTo>
                <a:srgbClr val="DF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3801" y="951629"/>
            <a:ext cx="6200169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07F57-D90E-CFFE-697F-B640EC01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F0B0-F812-4B60-A97F-B451A5740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822" y="926792"/>
            <a:ext cx="3691419" cy="5280044"/>
          </a:xfrm>
        </p:spPr>
        <p:txBody>
          <a:bodyPr/>
          <a:lstStyle/>
          <a:p>
            <a:r>
              <a:rPr lang="en-US" dirty="0"/>
              <a:t>Print or digital maps (e.g., emergency evacuation map).</a:t>
            </a:r>
          </a:p>
          <a:p>
            <a:r>
              <a:rPr lang="en-US" dirty="0"/>
              <a:t>Tables and graphs derived from spatial data (e.g., population by region).</a:t>
            </a:r>
          </a:p>
          <a:p>
            <a:r>
              <a:rPr lang="en-US" dirty="0"/>
              <a:t>Interactive maps (e.g., online GIS portal).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2EB78-803F-1887-08BE-36649F06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49" y="1418752"/>
            <a:ext cx="3286571" cy="4655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F1EBC-E68F-8403-E7D7-73F7D666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423" y="783272"/>
            <a:ext cx="3978769" cy="586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CD23-C673-84C4-0323-A53D15725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4C705-AF4F-1319-74F8-91935C59E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= </a:t>
            </a:r>
            <a:r>
              <a:rPr lang="en-US" dirty="0">
                <a:solidFill>
                  <a:srgbClr val="FF0000"/>
                </a:solidFill>
              </a:rPr>
              <a:t>Geo</a:t>
            </a:r>
            <a:r>
              <a:rPr lang="en-US" dirty="0">
                <a:solidFill>
                  <a:srgbClr val="0000FF"/>
                </a:solidFill>
              </a:rPr>
              <a:t>graphic</a:t>
            </a:r>
            <a:r>
              <a:rPr lang="en-US" dirty="0"/>
              <a:t> </a:t>
            </a:r>
            <a:r>
              <a:rPr lang="en-US" dirty="0">
                <a:solidFill>
                  <a:srgbClr val="CC0066"/>
                </a:solidFill>
              </a:rPr>
              <a:t>Information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System</a:t>
            </a:r>
            <a:r>
              <a:rPr lang="en-US" dirty="0"/>
              <a:t>, a computer-based tool for mapping and analyzing features on Earth</a:t>
            </a:r>
          </a:p>
          <a:p>
            <a:r>
              <a:rPr lang="en-US" dirty="0"/>
              <a:t>It integrates </a:t>
            </a:r>
            <a:r>
              <a:rPr lang="en-US" dirty="0">
                <a:solidFill>
                  <a:srgbClr val="CC0066"/>
                </a:solidFill>
              </a:rPr>
              <a:t>data</a:t>
            </a:r>
            <a:r>
              <a:rPr lang="en-US" dirty="0">
                <a:solidFill>
                  <a:srgbClr val="0000FF"/>
                </a:solidFill>
              </a:rPr>
              <a:t>base</a:t>
            </a:r>
            <a:r>
              <a:rPr lang="en-US" dirty="0">
                <a:solidFill>
                  <a:srgbClr val="CC0066"/>
                </a:solidFill>
              </a:rPr>
              <a:t> operations </a:t>
            </a:r>
            <a:r>
              <a:rPr lang="en-US" dirty="0"/>
              <a:t>(like queries and statistics) with geo</a:t>
            </a:r>
            <a:r>
              <a:rPr lang="en-US" dirty="0">
                <a:solidFill>
                  <a:srgbClr val="CC0066"/>
                </a:solidFill>
              </a:rPr>
              <a:t>graphical visual</a:t>
            </a:r>
            <a:r>
              <a:rPr lang="en-US" dirty="0"/>
              <a:t>ization (maps)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3187D-E63F-0820-C322-227E5269DA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A2455"/>
              </a:clrFrom>
              <a:clrTo>
                <a:srgbClr val="0A245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7642" y="3006762"/>
            <a:ext cx="5099434" cy="3683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E0404-0C7B-8303-8E5E-FEE338232A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6207" y="2984822"/>
            <a:ext cx="53530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2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5CC2-6078-DDC0-534F-3CEA49F7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8AE3-6A70-C4DB-F429-13D0B134B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Q1: What does GIS stand for? List its five essential components.</a:t>
            </a:r>
          </a:p>
          <a:p>
            <a:r>
              <a:rPr lang="en-US" dirty="0"/>
              <a:t>Q2: Give two examples of how GIS is used in everyday life in Nepal.</a:t>
            </a:r>
          </a:p>
          <a:p>
            <a:r>
              <a:rPr lang="en-US" dirty="0"/>
              <a:t>Q3: Name the four functional subsystems of a GIS. What does each one do?</a:t>
            </a:r>
          </a:p>
          <a:p>
            <a:r>
              <a:rPr lang="en-US" dirty="0"/>
              <a:t>Q4: How can GIS be used in disaster management? Give an example</a:t>
            </a:r>
          </a:p>
          <a:p>
            <a:r>
              <a:rPr lang="en-US" dirty="0"/>
              <a:t>Q5: Describe a spatial thinking scenario you encounter in daily life. How does GIS relate to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F269-9F3E-19CC-3171-B817DA378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E86A-E4AF-6ECD-C9FB-220B22F9A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731" y="2652955"/>
            <a:ext cx="4525347" cy="204034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Madhu Sudan Adhikari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msa2734@gmail.com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WhatsApp no. 9851260556</a:t>
            </a:r>
          </a:p>
        </p:txBody>
      </p:sp>
    </p:spTree>
    <p:extLst>
      <p:ext uri="{BB962C8B-B14F-4D97-AF65-F5344CB8AC3E}">
        <p14:creationId xmlns:p14="http://schemas.microsoft.com/office/powerpoint/2010/main" val="2854419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3834-F632-4493-ACE0-2F36CD64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246574">
            <a:off x="1407485" y="3200401"/>
            <a:ext cx="10784515" cy="90456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930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4800-9F3A-BD61-2676-2134DE7D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 – Part 1…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FF934-EA3B-64FC-F22A-C8DBB2E8D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Facts</a:t>
            </a:r>
            <a:r>
              <a:rPr lang="en-US" dirty="0"/>
              <a:t> (real world phenomena) are the source of </a:t>
            </a:r>
            <a:r>
              <a:rPr lang="en-US" dirty="0">
                <a:solidFill>
                  <a:srgbClr val="0000FF"/>
                </a:solidFill>
              </a:rPr>
              <a:t>truth</a:t>
            </a:r>
            <a:r>
              <a:rPr lang="en-US" dirty="0"/>
              <a:t> from which </a:t>
            </a:r>
            <a:r>
              <a:rPr lang="en-US" dirty="0">
                <a:solidFill>
                  <a:srgbClr val="0000FF"/>
                </a:solidFill>
              </a:rPr>
              <a:t>data</a:t>
            </a:r>
            <a:r>
              <a:rPr lang="en-US" dirty="0"/>
              <a:t> are collected</a:t>
            </a:r>
          </a:p>
          <a:p>
            <a:r>
              <a:rPr lang="en-US" dirty="0"/>
              <a:t>Data are </a:t>
            </a:r>
            <a:r>
              <a:rPr lang="en-US" dirty="0">
                <a:solidFill>
                  <a:srgbClr val="0000FF"/>
                </a:solidFill>
              </a:rPr>
              <a:t>raw inputs </a:t>
            </a:r>
            <a:r>
              <a:rPr lang="en-US" dirty="0"/>
              <a:t>derived from facts</a:t>
            </a:r>
          </a:p>
          <a:p>
            <a:r>
              <a:rPr lang="en-US" dirty="0"/>
              <a:t>When data are </a:t>
            </a:r>
            <a:r>
              <a:rPr lang="en-US" dirty="0">
                <a:solidFill>
                  <a:srgbClr val="0000FF"/>
                </a:solidFill>
              </a:rPr>
              <a:t>processed</a:t>
            </a:r>
            <a:r>
              <a:rPr lang="en-US" dirty="0"/>
              <a:t>, </a:t>
            </a:r>
            <a:r>
              <a:rPr lang="en-US" dirty="0">
                <a:solidFill>
                  <a:srgbClr val="0000FF"/>
                </a:solidFill>
              </a:rPr>
              <a:t>analyzed</a:t>
            </a:r>
            <a:r>
              <a:rPr lang="en-US" dirty="0"/>
              <a:t>, and </a:t>
            </a:r>
            <a:r>
              <a:rPr lang="en-US" dirty="0">
                <a:solidFill>
                  <a:srgbClr val="0000FF"/>
                </a:solidFill>
              </a:rPr>
              <a:t>contextualized</a:t>
            </a:r>
            <a:r>
              <a:rPr lang="en-US" dirty="0"/>
              <a:t>, they become </a:t>
            </a:r>
            <a:r>
              <a:rPr lang="en-US" dirty="0">
                <a:solidFill>
                  <a:srgbClr val="C00000"/>
                </a:solidFill>
              </a:rPr>
              <a:t>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723BFE-D097-9E64-76C1-D11A3E4C9630}"/>
              </a:ext>
            </a:extLst>
          </p:cNvPr>
          <p:cNvSpPr/>
          <p:nvPr/>
        </p:nvSpPr>
        <p:spPr>
          <a:xfrm>
            <a:off x="1197822" y="4117321"/>
            <a:ext cx="1092965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800" b="1" cap="none" spc="0" dirty="0">
                <a:ln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Facts → Data → </a:t>
            </a:r>
            <a:r>
              <a:rPr lang="en-US" sz="4800" b="1" cap="none" spc="0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r>
              <a:rPr lang="en-US" sz="4800" b="1" cap="none" spc="0" dirty="0">
                <a:ln/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→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EA1A6-4A7A-6A37-2CBF-674573E9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22" y="5036510"/>
            <a:ext cx="4861981" cy="108213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B89741-42E6-056F-2C25-94A27887528C}"/>
              </a:ext>
            </a:extLst>
          </p:cNvPr>
          <p:cNvSpPr/>
          <p:nvPr/>
        </p:nvSpPr>
        <p:spPr>
          <a:xfrm>
            <a:off x="1670180" y="4655976"/>
            <a:ext cx="979714" cy="580067"/>
          </a:xfrm>
          <a:custGeom>
            <a:avLst/>
            <a:gdLst>
              <a:gd name="connsiteX0" fmla="*/ 979714 w 979714"/>
              <a:gd name="connsiteY0" fmla="*/ 0 h 580067"/>
              <a:gd name="connsiteX1" fmla="*/ 737118 w 979714"/>
              <a:gd name="connsiteY1" fmla="*/ 531844 h 580067"/>
              <a:gd name="connsiteX2" fmla="*/ 0 w 979714"/>
              <a:gd name="connsiteY2" fmla="*/ 522514 h 58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9714" h="580067">
                <a:moveTo>
                  <a:pt x="979714" y="0"/>
                </a:moveTo>
                <a:cubicBezTo>
                  <a:pt x="940059" y="222379"/>
                  <a:pt x="900404" y="444758"/>
                  <a:pt x="737118" y="531844"/>
                </a:cubicBezTo>
                <a:cubicBezTo>
                  <a:pt x="573832" y="618930"/>
                  <a:pt x="286916" y="570722"/>
                  <a:pt x="0" y="522514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975BE9-ECD5-E6D6-AD2E-7A457F0D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768" y="3014316"/>
            <a:ext cx="5829805" cy="110499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8813753-BFA9-45DF-0926-4C295C517ECC}"/>
              </a:ext>
            </a:extLst>
          </p:cNvPr>
          <p:cNvSpPr/>
          <p:nvPr/>
        </p:nvSpPr>
        <p:spPr>
          <a:xfrm flipH="1">
            <a:off x="3545629" y="3153747"/>
            <a:ext cx="881620" cy="1184988"/>
          </a:xfrm>
          <a:custGeom>
            <a:avLst/>
            <a:gdLst>
              <a:gd name="connsiteX0" fmla="*/ 3947218 w 3947218"/>
              <a:gd name="connsiteY0" fmla="*/ 1408922 h 1408922"/>
              <a:gd name="connsiteX1" fmla="*/ 354932 w 3947218"/>
              <a:gd name="connsiteY1" fmla="*/ 905069 h 1408922"/>
              <a:gd name="connsiteX2" fmla="*/ 326941 w 3947218"/>
              <a:gd name="connsiteY2" fmla="*/ 0 h 1408922"/>
              <a:gd name="connsiteX0" fmla="*/ 2772680 w 2772680"/>
              <a:gd name="connsiteY0" fmla="*/ 1364195 h 1364195"/>
              <a:gd name="connsiteX1" fmla="*/ 354932 w 2772680"/>
              <a:gd name="connsiteY1" fmla="*/ 905069 h 1364195"/>
              <a:gd name="connsiteX2" fmla="*/ 326941 w 2772680"/>
              <a:gd name="connsiteY2" fmla="*/ 0 h 1364195"/>
              <a:gd name="connsiteX0" fmla="*/ 2833733 w 2833733"/>
              <a:gd name="connsiteY0" fmla="*/ 1364195 h 1364195"/>
              <a:gd name="connsiteX1" fmla="*/ 319712 w 2833733"/>
              <a:gd name="connsiteY1" fmla="*/ 1061616 h 1364195"/>
              <a:gd name="connsiteX2" fmla="*/ 387994 w 2833733"/>
              <a:gd name="connsiteY2" fmla="*/ 0 h 1364195"/>
              <a:gd name="connsiteX0" fmla="*/ 2948421 w 2948421"/>
              <a:gd name="connsiteY0" fmla="*/ 1453651 h 1453651"/>
              <a:gd name="connsiteX1" fmla="*/ 434400 w 2948421"/>
              <a:gd name="connsiteY1" fmla="*/ 1151072 h 1453651"/>
              <a:gd name="connsiteX2" fmla="*/ 235349 w 2948421"/>
              <a:gd name="connsiteY2" fmla="*/ 0 h 1453651"/>
              <a:gd name="connsiteX0" fmla="*/ 2847715 w 2847715"/>
              <a:gd name="connsiteY0" fmla="*/ 1453651 h 1453651"/>
              <a:gd name="connsiteX1" fmla="*/ 627761 w 2847715"/>
              <a:gd name="connsiteY1" fmla="*/ 1195800 h 1453651"/>
              <a:gd name="connsiteX2" fmla="*/ 134643 w 2847715"/>
              <a:gd name="connsiteY2" fmla="*/ 0 h 1453651"/>
              <a:gd name="connsiteX0" fmla="*/ 402489 w 1574340"/>
              <a:gd name="connsiteY0" fmla="*/ 1565470 h 1565470"/>
              <a:gd name="connsiteX1" fmla="*/ 1497461 w 1574340"/>
              <a:gd name="connsiteY1" fmla="*/ 1195800 h 1565470"/>
              <a:gd name="connsiteX2" fmla="*/ 1004343 w 1574340"/>
              <a:gd name="connsiteY2" fmla="*/ 0 h 1565470"/>
              <a:gd name="connsiteX0" fmla="*/ 1 w 601854"/>
              <a:gd name="connsiteY0" fmla="*/ 1565470 h 1565470"/>
              <a:gd name="connsiteX1" fmla="*/ 601855 w 601854"/>
              <a:gd name="connsiteY1" fmla="*/ 0 h 1565470"/>
              <a:gd name="connsiteX0" fmla="*/ 547678 w 547678"/>
              <a:gd name="connsiteY0" fmla="*/ 1565470 h 1565470"/>
              <a:gd name="connsiteX1" fmla="*/ 1 w 547678"/>
              <a:gd name="connsiteY1" fmla="*/ 0 h 1565470"/>
              <a:gd name="connsiteX0" fmla="*/ 2525942 w 2525942"/>
              <a:gd name="connsiteY0" fmla="*/ 1420105 h 1420105"/>
              <a:gd name="connsiteX1" fmla="*/ 1 w 2525942"/>
              <a:gd name="connsiteY1" fmla="*/ 0 h 142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25942" h="1420105">
                <a:moveTo>
                  <a:pt x="2525942" y="1420105"/>
                </a:moveTo>
                <a:lnTo>
                  <a:pt x="1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B108E2-BE5A-3950-1D29-325AE8311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505" y="5050506"/>
            <a:ext cx="5715495" cy="101354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193AC9-6134-78D1-B35E-5F5D42A876F9}"/>
              </a:ext>
            </a:extLst>
          </p:cNvPr>
          <p:cNvSpPr/>
          <p:nvPr/>
        </p:nvSpPr>
        <p:spPr>
          <a:xfrm>
            <a:off x="7389845" y="4749282"/>
            <a:ext cx="2397967" cy="508480"/>
          </a:xfrm>
          <a:custGeom>
            <a:avLst/>
            <a:gdLst>
              <a:gd name="connsiteX0" fmla="*/ 2397967 w 2397967"/>
              <a:gd name="connsiteY0" fmla="*/ 0 h 508480"/>
              <a:gd name="connsiteX1" fmla="*/ 1101012 w 2397967"/>
              <a:gd name="connsiteY1" fmla="*/ 466530 h 508480"/>
              <a:gd name="connsiteX2" fmla="*/ 0 w 2397967"/>
              <a:gd name="connsiteY2" fmla="*/ 457200 h 50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7967" h="508480">
                <a:moveTo>
                  <a:pt x="2397967" y="0"/>
                </a:moveTo>
                <a:cubicBezTo>
                  <a:pt x="1949320" y="195165"/>
                  <a:pt x="1500673" y="390330"/>
                  <a:pt x="1101012" y="466530"/>
                </a:cubicBezTo>
                <a:cubicBezTo>
                  <a:pt x="701351" y="542730"/>
                  <a:pt x="350675" y="499965"/>
                  <a:pt x="0" y="4572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00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50B6-39B4-0E6A-CB5F-C8C81C4C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 – Part 1…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09D7-C276-800A-AC21-A148DD094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00FF"/>
                </a:solidFill>
              </a:rPr>
              <a:t>process</a:t>
            </a:r>
            <a:r>
              <a:rPr lang="en-US" dirty="0"/>
              <a:t> is a series of systematic </a:t>
            </a:r>
            <a:r>
              <a:rPr lang="en-US" dirty="0">
                <a:solidFill>
                  <a:srgbClr val="0000FF"/>
                </a:solidFill>
              </a:rPr>
              <a:t>operations </a:t>
            </a:r>
            <a:r>
              <a:rPr lang="en-US" dirty="0"/>
              <a:t>to convert input (raw data) into output (information)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6EDEF-21F1-7839-0552-E46407D77804}"/>
              </a:ext>
            </a:extLst>
          </p:cNvPr>
          <p:cNvSpPr txBox="1"/>
          <p:nvPr/>
        </p:nvSpPr>
        <p:spPr>
          <a:xfrm>
            <a:off x="5299526" y="3566814"/>
            <a:ext cx="2211600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sorting, classifying, calculating, comparing, and summarizing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F336E-C654-10F5-2C50-D9F750539005}"/>
              </a:ext>
            </a:extLst>
          </p:cNvPr>
          <p:cNvSpPr txBox="1"/>
          <p:nvPr/>
        </p:nvSpPr>
        <p:spPr>
          <a:xfrm>
            <a:off x="5299525" y="3061504"/>
            <a:ext cx="173060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2DED3-BBC4-E0CB-494A-7DF8CC7D85EB}"/>
              </a:ext>
            </a:extLst>
          </p:cNvPr>
          <p:cNvSpPr txBox="1"/>
          <p:nvPr/>
        </p:nvSpPr>
        <p:spPr>
          <a:xfrm>
            <a:off x="2558590" y="3059668"/>
            <a:ext cx="96212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AE9FC-9545-BE41-3442-CC1E3D1110A4}"/>
              </a:ext>
            </a:extLst>
          </p:cNvPr>
          <p:cNvSpPr txBox="1"/>
          <p:nvPr/>
        </p:nvSpPr>
        <p:spPr>
          <a:xfrm>
            <a:off x="9044189" y="3057201"/>
            <a:ext cx="122982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 anchorCtr="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5C83B1-5300-7E23-0D08-BD7606B1A7A1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3520712" y="3321278"/>
            <a:ext cx="1778813" cy="1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A13799-0338-4C00-9051-97A54926AC1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7030127" y="3318811"/>
            <a:ext cx="2014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9CA65ED-290E-1CDC-09AE-77230C2B4B46}"/>
              </a:ext>
            </a:extLst>
          </p:cNvPr>
          <p:cNvSpPr txBox="1"/>
          <p:nvPr/>
        </p:nvSpPr>
        <p:spPr>
          <a:xfrm>
            <a:off x="9044188" y="3713952"/>
            <a:ext cx="2014061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meaningful information (e.g., reports, charts, summaries)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7E14B5-8DD2-4891-DF27-7F6791F159DC}"/>
              </a:ext>
            </a:extLst>
          </p:cNvPr>
          <p:cNvSpPr txBox="1"/>
          <p:nvPr/>
        </p:nvSpPr>
        <p:spPr>
          <a:xfrm>
            <a:off x="2558591" y="3621619"/>
            <a:ext cx="2101900" cy="26776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Raw data entered into the system (e.g., survey results, sensor readings, text entries)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314774-EA65-FCB6-6A92-90B472CC08AD}"/>
              </a:ext>
            </a:extLst>
          </p:cNvPr>
          <p:cNvSpPr/>
          <p:nvPr/>
        </p:nvSpPr>
        <p:spPr>
          <a:xfrm>
            <a:off x="2202426" y="2271252"/>
            <a:ext cx="8855823" cy="4028023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5EEA1-C1C4-2B4E-EE3C-64648028F43B}"/>
              </a:ext>
            </a:extLst>
          </p:cNvPr>
          <p:cNvSpPr txBox="1"/>
          <p:nvPr/>
        </p:nvSpPr>
        <p:spPr>
          <a:xfrm>
            <a:off x="5174363" y="1800126"/>
            <a:ext cx="1980926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402296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A562FD-6B1C-0198-FDEA-6D7D202C34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873" y="3167006"/>
            <a:ext cx="3035416" cy="2535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140124-11D2-6BB0-5BB5-69CF1D31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GIS?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BAE47-E051-855B-1014-4650661E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captures, stores, updates, manipulates and displays all forms of geographically referenced data</a:t>
            </a:r>
          </a:p>
          <a:p>
            <a:r>
              <a:rPr lang="en-US" dirty="0"/>
              <a:t>It is valuable for explaining events, predicting outcomes, and planning strategies based on location.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CF97F-5EA7-3545-F31B-E080FA399570}"/>
              </a:ext>
            </a:extLst>
          </p:cNvPr>
          <p:cNvSpPr txBox="1"/>
          <p:nvPr/>
        </p:nvSpPr>
        <p:spPr>
          <a:xfrm>
            <a:off x="3587442" y="2849946"/>
            <a:ext cx="5420785" cy="31700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 that allows us to capture, store, retrieve, query, analyze, and visualize data related to geographic locations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A122C-3F8D-92B0-5256-F013FAA46476}"/>
              </a:ext>
            </a:extLst>
          </p:cNvPr>
          <p:cNvSpPr txBox="1"/>
          <p:nvPr/>
        </p:nvSpPr>
        <p:spPr>
          <a:xfrm>
            <a:off x="1319126" y="2436573"/>
            <a:ext cx="9517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/>
              <a:t>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C3121E-F632-6FFD-E890-F42B404F84E4}"/>
              </a:ext>
            </a:extLst>
          </p:cNvPr>
          <p:cNvSpPr/>
          <p:nvPr/>
        </p:nvSpPr>
        <p:spPr>
          <a:xfrm>
            <a:off x="2948473" y="2868608"/>
            <a:ext cx="638969" cy="4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136EA-E510-FD49-466D-80A313B7D146}"/>
              </a:ext>
            </a:extLst>
          </p:cNvPr>
          <p:cNvSpPr/>
          <p:nvPr/>
        </p:nvSpPr>
        <p:spPr>
          <a:xfrm>
            <a:off x="9008227" y="2868608"/>
            <a:ext cx="638969" cy="4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9CFAAF-FECA-9D51-DE6A-854634EFD0E7}"/>
              </a:ext>
            </a:extLst>
          </p:cNvPr>
          <p:cNvSpPr/>
          <p:nvPr/>
        </p:nvSpPr>
        <p:spPr>
          <a:xfrm>
            <a:off x="2948473" y="5548292"/>
            <a:ext cx="638969" cy="4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F6D94-B8B7-5CFB-861C-BD48B5222410}"/>
              </a:ext>
            </a:extLst>
          </p:cNvPr>
          <p:cNvSpPr/>
          <p:nvPr/>
        </p:nvSpPr>
        <p:spPr>
          <a:xfrm>
            <a:off x="9008227" y="5548292"/>
            <a:ext cx="638969" cy="471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03705-5395-39F4-C9DD-90394D33417C}"/>
              </a:ext>
            </a:extLst>
          </p:cNvPr>
          <p:cNvSpPr txBox="1"/>
          <p:nvPr/>
        </p:nvSpPr>
        <p:spPr>
          <a:xfrm>
            <a:off x="8851851" y="2436573"/>
            <a:ext cx="9517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4163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8B07-AE2C-A5BA-B197-7E1A81A6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A4B9-630B-E367-E33B-D5E095CA3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6AC56-1F65-8ABE-6307-9D0C05CCB206}"/>
              </a:ext>
            </a:extLst>
          </p:cNvPr>
          <p:cNvSpPr txBox="1"/>
          <p:nvPr/>
        </p:nvSpPr>
        <p:spPr>
          <a:xfrm>
            <a:off x="4119466" y="1201961"/>
            <a:ext cx="5029199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Input: </a:t>
            </a:r>
            <a:r>
              <a:rPr lang="en-US" sz="3200" dirty="0"/>
              <a:t>spatial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E84D5-7B88-EB04-5ED3-4D6E1824F3F9}"/>
              </a:ext>
            </a:extLst>
          </p:cNvPr>
          <p:cNvSpPr txBox="1"/>
          <p:nvPr/>
        </p:nvSpPr>
        <p:spPr>
          <a:xfrm>
            <a:off x="4119466" y="2938022"/>
            <a:ext cx="5029200" cy="15696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GIS/Mapping Software: </a:t>
            </a:r>
            <a:r>
              <a:rPr lang="en-US" sz="3200" dirty="0"/>
              <a:t>analysis and data visualization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81C4D4-4A72-DCA3-0958-9B08409481BA}"/>
              </a:ext>
            </a:extLst>
          </p:cNvPr>
          <p:cNvSpPr txBox="1"/>
          <p:nvPr/>
        </p:nvSpPr>
        <p:spPr>
          <a:xfrm>
            <a:off x="4119467" y="5621561"/>
            <a:ext cx="5029200" cy="584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Output:</a:t>
            </a:r>
            <a:r>
              <a:rPr lang="en-US" sz="3200" dirty="0"/>
              <a:t> new data and maps</a:t>
            </a:r>
          </a:p>
        </p:txBody>
      </p:sp>
      <p:sp>
        <p:nvSpPr>
          <p:cNvPr id="7" name="Down Arrow 7">
            <a:extLst>
              <a:ext uri="{FF2B5EF4-FFF2-40B4-BE49-F238E27FC236}">
                <a16:creationId xmlns:a16="http://schemas.microsoft.com/office/drawing/2014/main" id="{97B4093A-98FA-F561-A57B-3560B227B2BA}"/>
              </a:ext>
            </a:extLst>
          </p:cNvPr>
          <p:cNvSpPr/>
          <p:nvPr/>
        </p:nvSpPr>
        <p:spPr>
          <a:xfrm>
            <a:off x="6367363" y="1835510"/>
            <a:ext cx="457200" cy="1042852"/>
          </a:xfrm>
          <a:prstGeom prst="down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8">
            <a:extLst>
              <a:ext uri="{FF2B5EF4-FFF2-40B4-BE49-F238E27FC236}">
                <a16:creationId xmlns:a16="http://schemas.microsoft.com/office/drawing/2014/main" id="{2D516B62-FA2E-C700-E32E-C9C5D58AFD22}"/>
              </a:ext>
            </a:extLst>
          </p:cNvPr>
          <p:cNvSpPr/>
          <p:nvPr/>
        </p:nvSpPr>
        <p:spPr>
          <a:xfrm>
            <a:off x="6367363" y="4567342"/>
            <a:ext cx="485406" cy="1005445"/>
          </a:xfrm>
          <a:prstGeom prst="down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0396E-E618-456A-1CA9-08DBCF5B1FA7}"/>
              </a:ext>
            </a:extLst>
          </p:cNvPr>
          <p:cNvSpPr txBox="1"/>
          <p:nvPr/>
        </p:nvSpPr>
        <p:spPr>
          <a:xfrm rot="20330772">
            <a:off x="7938470" y="3504741"/>
            <a:ext cx="2736601" cy="983873"/>
          </a:xfrm>
          <a:prstGeom prst="cloud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not come with its own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97798-B19B-D8B2-8F54-BD5783B3228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3873" y="3167006"/>
            <a:ext cx="3035416" cy="2535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74FF62-65E5-1782-FF46-F2464541F645}"/>
              </a:ext>
            </a:extLst>
          </p:cNvPr>
          <p:cNvSpPr txBox="1"/>
          <p:nvPr/>
        </p:nvSpPr>
        <p:spPr>
          <a:xfrm>
            <a:off x="1319126" y="2436573"/>
            <a:ext cx="9517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/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6ECE6-F4E5-4F83-E93F-B56BC48D6C3E}"/>
              </a:ext>
            </a:extLst>
          </p:cNvPr>
          <p:cNvSpPr txBox="1"/>
          <p:nvPr/>
        </p:nvSpPr>
        <p:spPr>
          <a:xfrm>
            <a:off x="10172559" y="2436073"/>
            <a:ext cx="951722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80653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0F12-4224-860C-0751-322EF4A5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 Matters – Efficiency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F18C7-E8CD-B36B-AEF7-05053B553952}"/>
              </a:ext>
            </a:extLst>
          </p:cNvPr>
          <p:cNvSpPr txBox="1"/>
          <p:nvPr/>
        </p:nvSpPr>
        <p:spPr>
          <a:xfrm>
            <a:off x="1505067" y="3105834"/>
            <a:ext cx="8614487" cy="10772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GIS performs mapping and analysis faster and better than manual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785774-216C-D238-F26F-CEA655BFC064}"/>
              </a:ext>
            </a:extLst>
          </p:cNvPr>
          <p:cNvSpPr txBox="1"/>
          <p:nvPr/>
        </p:nvSpPr>
        <p:spPr>
          <a:xfrm>
            <a:off x="1505067" y="1804214"/>
            <a:ext cx="8614487" cy="10772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It saves time and money by automating data analysis and map production</a:t>
            </a:r>
          </a:p>
        </p:txBody>
      </p:sp>
    </p:spTree>
    <p:extLst>
      <p:ext uri="{BB962C8B-B14F-4D97-AF65-F5344CB8AC3E}">
        <p14:creationId xmlns:p14="http://schemas.microsoft.com/office/powerpoint/2010/main" val="3544490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20388-6C73-ECC6-88E5-64DEDEB8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 Matters –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E7D42-F15C-D861-0FF3-9C3F61796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9C028-B85A-AB98-4302-BB592F7A218D}"/>
              </a:ext>
            </a:extLst>
          </p:cNvPr>
          <p:cNvSpPr txBox="1"/>
          <p:nvPr/>
        </p:nvSpPr>
        <p:spPr>
          <a:xfrm>
            <a:off x="1502229" y="3384007"/>
            <a:ext cx="10399471" cy="10772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Visual maps are easily understood by people from all backgrounds, improving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DA441-1ECC-BC61-D621-D9B5A67A1563}"/>
              </a:ext>
            </a:extLst>
          </p:cNvPr>
          <p:cNvSpPr txBox="1"/>
          <p:nvPr/>
        </p:nvSpPr>
        <p:spPr>
          <a:xfrm>
            <a:off x="1502229" y="2022956"/>
            <a:ext cx="10399471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GIS enables better decision-making by overlaying multiple data layers (e.g. population, roads, resources) on one map</a:t>
            </a:r>
          </a:p>
        </p:txBody>
      </p:sp>
    </p:spTree>
    <p:extLst>
      <p:ext uri="{BB962C8B-B14F-4D97-AF65-F5344CB8AC3E}">
        <p14:creationId xmlns:p14="http://schemas.microsoft.com/office/powerpoint/2010/main" val="4044098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of Geography" id="{CCBE7BF2-EA8B-4763-905E-EEAE9C827B6D}" vid="{0BAD724B-8F4C-47D4-94D7-91E822E8FE6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of Geography</Template>
  <TotalTime>1819</TotalTime>
  <Words>1370</Words>
  <Application>Microsoft Office PowerPoint</Application>
  <PresentationFormat>Widescreen</PresentationFormat>
  <Paragraphs>150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Monotype Corsiva</vt:lpstr>
      <vt:lpstr>Preeti</vt:lpstr>
      <vt:lpstr>Times New Roman</vt:lpstr>
      <vt:lpstr>Office Theme</vt:lpstr>
      <vt:lpstr>Course: BSc CSIT Madan Bhandari Memorial College Geographic Information System</vt:lpstr>
      <vt:lpstr>Agenda</vt:lpstr>
      <vt:lpstr>What is GIS? – Part 1</vt:lpstr>
      <vt:lpstr>What is GIS? – Part 1…</vt:lpstr>
      <vt:lpstr>What is GIS? – Part 1…</vt:lpstr>
      <vt:lpstr>What is GIS? – Part 2</vt:lpstr>
      <vt:lpstr>PowerPoint Presentation</vt:lpstr>
      <vt:lpstr>Why GIS Matters – Efficiency</vt:lpstr>
      <vt:lpstr>Why GIS Matters – Communication</vt:lpstr>
      <vt:lpstr>Why GIS Matters – Real Problems</vt:lpstr>
      <vt:lpstr>Everyday Example</vt:lpstr>
      <vt:lpstr>Spatial Thinking</vt:lpstr>
      <vt:lpstr>Components</vt:lpstr>
      <vt:lpstr>Components of GIS – Overview</vt:lpstr>
      <vt:lpstr>Component – Hardware</vt:lpstr>
      <vt:lpstr>Component – Software</vt:lpstr>
      <vt:lpstr>Component – Data</vt:lpstr>
      <vt:lpstr>Component – People</vt:lpstr>
      <vt:lpstr>Component – Methods</vt:lpstr>
      <vt:lpstr>Summary of GIS Components</vt:lpstr>
      <vt:lpstr>GIS Functional Subsystems – Overview</vt:lpstr>
      <vt:lpstr>Subsystem – Data Input</vt:lpstr>
      <vt:lpstr>Data Input – Examples</vt:lpstr>
      <vt:lpstr>Subsystem – Data Storage/Retrieval</vt:lpstr>
      <vt:lpstr>Storage – Key Points</vt:lpstr>
      <vt:lpstr>Subsystem – Analysis/Manipulation</vt:lpstr>
      <vt:lpstr>Analysis – Examples</vt:lpstr>
      <vt:lpstr>Subsystem – Output</vt:lpstr>
      <vt:lpstr>Output – Examples</vt:lpstr>
      <vt:lpstr>Review Questions</vt:lpstr>
      <vt:lpstr>Contact Information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 Title</dc:title>
  <dc:creator>Madhusudan Adhikari</dc:creator>
  <cp:lastModifiedBy>Madhusudan Adhikari</cp:lastModifiedBy>
  <cp:revision>90</cp:revision>
  <dcterms:created xsi:type="dcterms:W3CDTF">2023-03-27T13:31:58Z</dcterms:created>
  <dcterms:modified xsi:type="dcterms:W3CDTF">2025-11-09T06:57:10Z</dcterms:modified>
</cp:coreProperties>
</file>